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8" r:id="rId5"/>
    <p:sldId id="281" r:id="rId6"/>
    <p:sldId id="282" r:id="rId7"/>
    <p:sldId id="314" r:id="rId8"/>
    <p:sldId id="262" r:id="rId9"/>
    <p:sldId id="257" r:id="rId10"/>
    <p:sldId id="261" r:id="rId11"/>
    <p:sldId id="313" r:id="rId12"/>
    <p:sldId id="287" r:id="rId13"/>
    <p:sldId id="286" r:id="rId14"/>
    <p:sldId id="288" r:id="rId15"/>
    <p:sldId id="296" r:id="rId16"/>
    <p:sldId id="297" r:id="rId17"/>
    <p:sldId id="298" r:id="rId18"/>
    <p:sldId id="289" r:id="rId19"/>
    <p:sldId id="291" r:id="rId20"/>
    <p:sldId id="290" r:id="rId21"/>
    <p:sldId id="293" r:id="rId22"/>
    <p:sldId id="292" r:id="rId23"/>
    <p:sldId id="309" r:id="rId24"/>
    <p:sldId id="263" r:id="rId25"/>
    <p:sldId id="295" r:id="rId26"/>
    <p:sldId id="299" r:id="rId27"/>
    <p:sldId id="306" r:id="rId28"/>
    <p:sldId id="300" r:id="rId29"/>
    <p:sldId id="308" r:id="rId30"/>
    <p:sldId id="310" r:id="rId31"/>
    <p:sldId id="311" r:id="rId32"/>
    <p:sldId id="312" r:id="rId33"/>
    <p:sldId id="307" r:id="rId34"/>
    <p:sldId id="305" r:id="rId35"/>
    <p:sldId id="302" r:id="rId36"/>
    <p:sldId id="303" r:id="rId37"/>
    <p:sldId id="265" r:id="rId38"/>
    <p:sldId id="266" r:id="rId39"/>
    <p:sldId id="30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7897" autoAdjust="0"/>
  </p:normalViewPr>
  <p:slideViewPr>
    <p:cSldViewPr snapToGrid="0">
      <p:cViewPr varScale="1">
        <p:scale>
          <a:sx n="100" d="100"/>
          <a:sy n="100" d="100"/>
        </p:scale>
        <p:origin x="990" y="84"/>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5F794C-6132-4915-969F-D1A27FF08031}" type="datetimeFigureOut">
              <a:rPr lang="en-GB" smtClean="0"/>
              <a:t>11/03/2022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6061B-4258-4CFB-9399-617004F7578F}" type="slidenum">
              <a:rPr lang="en-GB" smtClean="0"/>
              <a:t>‹#›</a:t>
            </a:fld>
            <a:endParaRPr lang="en-GB"/>
          </a:p>
        </p:txBody>
      </p:sp>
    </p:spTree>
    <p:extLst>
      <p:ext uri="{BB962C8B-B14F-4D97-AF65-F5344CB8AC3E}">
        <p14:creationId xmlns:p14="http://schemas.microsoft.com/office/powerpoint/2010/main" val="2805597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51F6061B-4258-4CFB-9399-617004F7578F}" type="slidenum">
              <a:rPr lang="en-GB" smtClean="0"/>
              <a:t>7</a:t>
            </a:fld>
            <a:endParaRPr lang="en-GB"/>
          </a:p>
        </p:txBody>
      </p:sp>
    </p:spTree>
    <p:extLst>
      <p:ext uri="{BB962C8B-B14F-4D97-AF65-F5344CB8AC3E}">
        <p14:creationId xmlns:p14="http://schemas.microsoft.com/office/powerpoint/2010/main" val="1797777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21</a:t>
            </a:fld>
            <a:endParaRPr lang="en-GB"/>
          </a:p>
        </p:txBody>
      </p:sp>
    </p:spTree>
    <p:extLst>
      <p:ext uri="{BB962C8B-B14F-4D97-AF65-F5344CB8AC3E}">
        <p14:creationId xmlns:p14="http://schemas.microsoft.com/office/powerpoint/2010/main" val="1707018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22</a:t>
            </a:fld>
            <a:endParaRPr lang="en-GB"/>
          </a:p>
        </p:txBody>
      </p:sp>
    </p:spTree>
    <p:extLst>
      <p:ext uri="{BB962C8B-B14F-4D97-AF65-F5344CB8AC3E}">
        <p14:creationId xmlns:p14="http://schemas.microsoft.com/office/powerpoint/2010/main" val="1707018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23</a:t>
            </a:fld>
            <a:endParaRPr lang="en-GB"/>
          </a:p>
        </p:txBody>
      </p:sp>
    </p:spTree>
    <p:extLst>
      <p:ext uri="{BB962C8B-B14F-4D97-AF65-F5344CB8AC3E}">
        <p14:creationId xmlns:p14="http://schemas.microsoft.com/office/powerpoint/2010/main" val="1896556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24</a:t>
            </a:fld>
            <a:endParaRPr lang="en-GB"/>
          </a:p>
        </p:txBody>
      </p:sp>
    </p:spTree>
    <p:extLst>
      <p:ext uri="{BB962C8B-B14F-4D97-AF65-F5344CB8AC3E}">
        <p14:creationId xmlns:p14="http://schemas.microsoft.com/office/powerpoint/2010/main" val="3477889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25</a:t>
            </a:fld>
            <a:endParaRPr lang="en-GB"/>
          </a:p>
        </p:txBody>
      </p:sp>
    </p:spTree>
    <p:extLst>
      <p:ext uri="{BB962C8B-B14F-4D97-AF65-F5344CB8AC3E}">
        <p14:creationId xmlns:p14="http://schemas.microsoft.com/office/powerpoint/2010/main" val="3635946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z</a:t>
            </a:r>
          </a:p>
        </p:txBody>
      </p:sp>
      <p:sp>
        <p:nvSpPr>
          <p:cNvPr id="4" name="Slide Number Placeholder 3"/>
          <p:cNvSpPr>
            <a:spLocks noGrp="1"/>
          </p:cNvSpPr>
          <p:nvPr>
            <p:ph type="sldNum" sz="quarter" idx="5"/>
          </p:nvPr>
        </p:nvSpPr>
        <p:spPr/>
        <p:txBody>
          <a:bodyPr/>
          <a:lstStyle/>
          <a:p>
            <a:fld id="{DEA26602-169A-4897-A70F-0D3446DA0CE8}" type="slidenum">
              <a:rPr lang="en-GB" smtClean="0"/>
              <a:t>26</a:t>
            </a:fld>
            <a:endParaRPr lang="en-GB"/>
          </a:p>
        </p:txBody>
      </p:sp>
    </p:spTree>
    <p:extLst>
      <p:ext uri="{BB962C8B-B14F-4D97-AF65-F5344CB8AC3E}">
        <p14:creationId xmlns:p14="http://schemas.microsoft.com/office/powerpoint/2010/main" val="2797357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27</a:t>
            </a:fld>
            <a:endParaRPr lang="en-GB"/>
          </a:p>
        </p:txBody>
      </p:sp>
    </p:spTree>
    <p:extLst>
      <p:ext uri="{BB962C8B-B14F-4D97-AF65-F5344CB8AC3E}">
        <p14:creationId xmlns:p14="http://schemas.microsoft.com/office/powerpoint/2010/main" val="2385021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28</a:t>
            </a:fld>
            <a:endParaRPr lang="en-GB"/>
          </a:p>
        </p:txBody>
      </p:sp>
    </p:spTree>
    <p:extLst>
      <p:ext uri="{BB962C8B-B14F-4D97-AF65-F5344CB8AC3E}">
        <p14:creationId xmlns:p14="http://schemas.microsoft.com/office/powerpoint/2010/main" val="1623702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29</a:t>
            </a:fld>
            <a:endParaRPr lang="en-GB"/>
          </a:p>
        </p:txBody>
      </p:sp>
    </p:spTree>
    <p:extLst>
      <p:ext uri="{BB962C8B-B14F-4D97-AF65-F5344CB8AC3E}">
        <p14:creationId xmlns:p14="http://schemas.microsoft.com/office/powerpoint/2010/main" val="7677404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30</a:t>
            </a:fld>
            <a:endParaRPr lang="en-GB"/>
          </a:p>
        </p:txBody>
      </p:sp>
    </p:spTree>
    <p:extLst>
      <p:ext uri="{BB962C8B-B14F-4D97-AF65-F5344CB8AC3E}">
        <p14:creationId xmlns:p14="http://schemas.microsoft.com/office/powerpoint/2010/main" val="1860685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51F6061B-4258-4CFB-9399-617004F7578F}" type="slidenum">
              <a:rPr lang="en-GB" smtClean="0"/>
              <a:t>8</a:t>
            </a:fld>
            <a:endParaRPr lang="en-GB"/>
          </a:p>
        </p:txBody>
      </p:sp>
    </p:spTree>
    <p:extLst>
      <p:ext uri="{BB962C8B-B14F-4D97-AF65-F5344CB8AC3E}">
        <p14:creationId xmlns:p14="http://schemas.microsoft.com/office/powerpoint/2010/main" val="393427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31</a:t>
            </a:fld>
            <a:endParaRPr lang="en-GB"/>
          </a:p>
        </p:txBody>
      </p:sp>
    </p:spTree>
    <p:extLst>
      <p:ext uri="{BB962C8B-B14F-4D97-AF65-F5344CB8AC3E}">
        <p14:creationId xmlns:p14="http://schemas.microsoft.com/office/powerpoint/2010/main" val="3040706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32</a:t>
            </a:fld>
            <a:endParaRPr lang="en-GB"/>
          </a:p>
        </p:txBody>
      </p:sp>
    </p:spTree>
    <p:extLst>
      <p:ext uri="{BB962C8B-B14F-4D97-AF65-F5344CB8AC3E}">
        <p14:creationId xmlns:p14="http://schemas.microsoft.com/office/powerpoint/2010/main" val="1887713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F6061B-4258-4CFB-9399-617004F7578F}" type="slidenum">
              <a:rPr lang="en-GB" smtClean="0"/>
              <a:t>33</a:t>
            </a:fld>
            <a:endParaRPr lang="en-GB"/>
          </a:p>
        </p:txBody>
      </p:sp>
    </p:spTree>
    <p:extLst>
      <p:ext uri="{BB962C8B-B14F-4D97-AF65-F5344CB8AC3E}">
        <p14:creationId xmlns:p14="http://schemas.microsoft.com/office/powerpoint/2010/main" val="3468229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35</a:t>
            </a:fld>
            <a:endParaRPr lang="en-GB"/>
          </a:p>
        </p:txBody>
      </p:sp>
    </p:spTree>
    <p:extLst>
      <p:ext uri="{BB962C8B-B14F-4D97-AF65-F5344CB8AC3E}">
        <p14:creationId xmlns:p14="http://schemas.microsoft.com/office/powerpoint/2010/main" val="1280176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36</a:t>
            </a:fld>
            <a:endParaRPr lang="en-GB"/>
          </a:p>
        </p:txBody>
      </p:sp>
    </p:spTree>
    <p:extLst>
      <p:ext uri="{BB962C8B-B14F-4D97-AF65-F5344CB8AC3E}">
        <p14:creationId xmlns:p14="http://schemas.microsoft.com/office/powerpoint/2010/main" val="347170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9</a:t>
            </a:fld>
            <a:endParaRPr lang="en-GB"/>
          </a:p>
        </p:txBody>
      </p:sp>
    </p:spTree>
    <p:extLst>
      <p:ext uri="{BB962C8B-B14F-4D97-AF65-F5344CB8AC3E}">
        <p14:creationId xmlns:p14="http://schemas.microsoft.com/office/powerpoint/2010/main" val="2014756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10</a:t>
            </a:fld>
            <a:endParaRPr lang="en-GB"/>
          </a:p>
        </p:txBody>
      </p:sp>
    </p:spTree>
    <p:extLst>
      <p:ext uri="{BB962C8B-B14F-4D97-AF65-F5344CB8AC3E}">
        <p14:creationId xmlns:p14="http://schemas.microsoft.com/office/powerpoint/2010/main" val="273544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11</a:t>
            </a:fld>
            <a:endParaRPr lang="en-GB"/>
          </a:p>
        </p:txBody>
      </p:sp>
    </p:spTree>
    <p:extLst>
      <p:ext uri="{BB962C8B-B14F-4D97-AF65-F5344CB8AC3E}">
        <p14:creationId xmlns:p14="http://schemas.microsoft.com/office/powerpoint/2010/main" val="84352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F6061B-4258-4CFB-9399-617004F7578F}" type="slidenum">
              <a:rPr lang="en-GB" smtClean="0"/>
              <a:t>12</a:t>
            </a:fld>
            <a:endParaRPr lang="en-GB"/>
          </a:p>
        </p:txBody>
      </p:sp>
    </p:spTree>
    <p:extLst>
      <p:ext uri="{BB962C8B-B14F-4D97-AF65-F5344CB8AC3E}">
        <p14:creationId xmlns:p14="http://schemas.microsoft.com/office/powerpoint/2010/main" val="323990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EA26602-169A-4897-A70F-0D3446DA0CE8}" type="slidenum">
              <a:rPr lang="en-GB" smtClean="0"/>
              <a:t>18</a:t>
            </a:fld>
            <a:endParaRPr lang="en-GB"/>
          </a:p>
        </p:txBody>
      </p:sp>
    </p:spTree>
    <p:extLst>
      <p:ext uri="{BB962C8B-B14F-4D97-AF65-F5344CB8AC3E}">
        <p14:creationId xmlns:p14="http://schemas.microsoft.com/office/powerpoint/2010/main" val="1448823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F6061B-4258-4CFB-9399-617004F7578F}" type="slidenum">
              <a:rPr lang="en-GB" smtClean="0"/>
              <a:t>19</a:t>
            </a:fld>
            <a:endParaRPr lang="en-GB"/>
          </a:p>
        </p:txBody>
      </p:sp>
    </p:spTree>
    <p:extLst>
      <p:ext uri="{BB962C8B-B14F-4D97-AF65-F5344CB8AC3E}">
        <p14:creationId xmlns:p14="http://schemas.microsoft.com/office/powerpoint/2010/main" val="1896695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1F6061B-4258-4CFB-9399-617004F7578F}" type="slidenum">
              <a:rPr lang="en-GB" smtClean="0"/>
              <a:t>20</a:t>
            </a:fld>
            <a:endParaRPr lang="en-GB"/>
          </a:p>
        </p:txBody>
      </p:sp>
    </p:spTree>
    <p:extLst>
      <p:ext uri="{BB962C8B-B14F-4D97-AF65-F5344CB8AC3E}">
        <p14:creationId xmlns:p14="http://schemas.microsoft.com/office/powerpoint/2010/main" val="102097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39F10-CF0A-4E5A-9D45-5E33EE09EA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3F357B-DD76-4198-BA8B-4C514FCB83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65DB78-26CF-410E-876C-E69855234FDF}"/>
              </a:ext>
            </a:extLst>
          </p:cNvPr>
          <p:cNvSpPr>
            <a:spLocks noGrp="1"/>
          </p:cNvSpPr>
          <p:nvPr>
            <p:ph type="dt" sz="half" idx="10"/>
          </p:nvPr>
        </p:nvSpPr>
        <p:spPr/>
        <p:txBody>
          <a:bodyPr/>
          <a:lstStyle/>
          <a:p>
            <a:fld id="{9A9EC46B-8F6C-444E-B8A2-C16EB8304E9C}" type="datetimeFigureOut">
              <a:rPr lang="en-GB" smtClean="0"/>
              <a:t>11/03/2022</a:t>
            </a:fld>
            <a:endParaRPr lang="en-GB"/>
          </a:p>
        </p:txBody>
      </p:sp>
      <p:sp>
        <p:nvSpPr>
          <p:cNvPr id="5" name="Footer Placeholder 4">
            <a:extLst>
              <a:ext uri="{FF2B5EF4-FFF2-40B4-BE49-F238E27FC236}">
                <a16:creationId xmlns:a16="http://schemas.microsoft.com/office/drawing/2014/main" id="{1D378C8B-BEF9-4618-B27A-1CBCCDE918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B8933E-F3FE-4D21-BE9E-8EAA39E1DCDC}"/>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104317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396D1-C816-4E25-B25C-5542C4B6186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CE1E17-1A1A-4087-917C-C7E2B8E346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61BAD2-BD38-4A78-8F2B-101D2851652E}"/>
              </a:ext>
            </a:extLst>
          </p:cNvPr>
          <p:cNvSpPr>
            <a:spLocks noGrp="1"/>
          </p:cNvSpPr>
          <p:nvPr>
            <p:ph type="dt" sz="half" idx="10"/>
          </p:nvPr>
        </p:nvSpPr>
        <p:spPr/>
        <p:txBody>
          <a:bodyPr/>
          <a:lstStyle/>
          <a:p>
            <a:fld id="{9A9EC46B-8F6C-444E-B8A2-C16EB8304E9C}" type="datetimeFigureOut">
              <a:rPr lang="en-GB" smtClean="0"/>
              <a:t>11/03/2022</a:t>
            </a:fld>
            <a:endParaRPr lang="en-GB"/>
          </a:p>
        </p:txBody>
      </p:sp>
      <p:sp>
        <p:nvSpPr>
          <p:cNvPr id="5" name="Footer Placeholder 4">
            <a:extLst>
              <a:ext uri="{FF2B5EF4-FFF2-40B4-BE49-F238E27FC236}">
                <a16:creationId xmlns:a16="http://schemas.microsoft.com/office/drawing/2014/main" id="{36965C10-6153-452F-AA4C-8CF31816C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D336FE-BFF2-401A-B5C2-A268B2A2E718}"/>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2944949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44DC8F-DA1C-4F33-8D77-D4855A81C76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270DB-D3E3-4A74-AF6E-243E0AECA1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391E44-D7F7-49CC-B0C6-C646138139C2}"/>
              </a:ext>
            </a:extLst>
          </p:cNvPr>
          <p:cNvSpPr>
            <a:spLocks noGrp="1"/>
          </p:cNvSpPr>
          <p:nvPr>
            <p:ph type="dt" sz="half" idx="10"/>
          </p:nvPr>
        </p:nvSpPr>
        <p:spPr/>
        <p:txBody>
          <a:bodyPr/>
          <a:lstStyle/>
          <a:p>
            <a:fld id="{9A9EC46B-8F6C-444E-B8A2-C16EB8304E9C}" type="datetimeFigureOut">
              <a:rPr lang="en-GB" smtClean="0"/>
              <a:t>11/03/2022</a:t>
            </a:fld>
            <a:endParaRPr lang="en-GB"/>
          </a:p>
        </p:txBody>
      </p:sp>
      <p:sp>
        <p:nvSpPr>
          <p:cNvPr id="5" name="Footer Placeholder 4">
            <a:extLst>
              <a:ext uri="{FF2B5EF4-FFF2-40B4-BE49-F238E27FC236}">
                <a16:creationId xmlns:a16="http://schemas.microsoft.com/office/drawing/2014/main" id="{59662B84-F31E-4401-8132-857A0953AB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CEF696-E0DD-4DE8-85AC-DE12A8CDA099}"/>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951212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527E6-0DF7-4513-A976-208EAAD07B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BBAFD5-3553-48D7-BF74-6061C18F39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CBACB1-3F99-4F1A-9903-3B9D88C888F8}"/>
              </a:ext>
            </a:extLst>
          </p:cNvPr>
          <p:cNvSpPr>
            <a:spLocks noGrp="1"/>
          </p:cNvSpPr>
          <p:nvPr>
            <p:ph type="dt" sz="half" idx="10"/>
          </p:nvPr>
        </p:nvSpPr>
        <p:spPr/>
        <p:txBody>
          <a:bodyPr/>
          <a:lstStyle/>
          <a:p>
            <a:fld id="{9A9EC46B-8F6C-444E-B8A2-C16EB8304E9C}" type="datetimeFigureOut">
              <a:rPr lang="en-GB" smtClean="0"/>
              <a:t>11/03/2022</a:t>
            </a:fld>
            <a:endParaRPr lang="en-GB"/>
          </a:p>
        </p:txBody>
      </p:sp>
      <p:sp>
        <p:nvSpPr>
          <p:cNvPr id="5" name="Footer Placeholder 4">
            <a:extLst>
              <a:ext uri="{FF2B5EF4-FFF2-40B4-BE49-F238E27FC236}">
                <a16:creationId xmlns:a16="http://schemas.microsoft.com/office/drawing/2014/main" id="{BE00BACE-B214-4184-A8F1-5C1D46D1F0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0F7937-93FD-41F6-9191-679464C8035C}"/>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485938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5D25-6B72-4EBE-9832-02946FB67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DAA245-98D6-4311-9BB8-AE4BBE66AB5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2553E3-B49F-4133-A09E-653A4F5EDB0B}"/>
              </a:ext>
            </a:extLst>
          </p:cNvPr>
          <p:cNvSpPr>
            <a:spLocks noGrp="1"/>
          </p:cNvSpPr>
          <p:nvPr>
            <p:ph type="dt" sz="half" idx="10"/>
          </p:nvPr>
        </p:nvSpPr>
        <p:spPr/>
        <p:txBody>
          <a:bodyPr/>
          <a:lstStyle/>
          <a:p>
            <a:fld id="{9A9EC46B-8F6C-444E-B8A2-C16EB8304E9C}" type="datetimeFigureOut">
              <a:rPr lang="en-GB" smtClean="0"/>
              <a:t>11/03/2022</a:t>
            </a:fld>
            <a:endParaRPr lang="en-GB"/>
          </a:p>
        </p:txBody>
      </p:sp>
      <p:sp>
        <p:nvSpPr>
          <p:cNvPr id="5" name="Footer Placeholder 4">
            <a:extLst>
              <a:ext uri="{FF2B5EF4-FFF2-40B4-BE49-F238E27FC236}">
                <a16:creationId xmlns:a16="http://schemas.microsoft.com/office/drawing/2014/main" id="{3EDFFB80-8707-4593-B30A-E9FAED0CC5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BD8F87-7E75-49BF-B4E5-36C2BA73F8CE}"/>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421837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DC880-0ED2-4775-8204-4A6815B8874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D759DF-2986-4EC3-A226-90F32DA1BE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9D53D8B-634F-4566-A7D6-A7FFA6BB99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87C1C52-500B-4EB3-B488-436E955F4ED8}"/>
              </a:ext>
            </a:extLst>
          </p:cNvPr>
          <p:cNvSpPr>
            <a:spLocks noGrp="1"/>
          </p:cNvSpPr>
          <p:nvPr>
            <p:ph type="dt" sz="half" idx="10"/>
          </p:nvPr>
        </p:nvSpPr>
        <p:spPr/>
        <p:txBody>
          <a:bodyPr/>
          <a:lstStyle/>
          <a:p>
            <a:fld id="{9A9EC46B-8F6C-444E-B8A2-C16EB8304E9C}" type="datetimeFigureOut">
              <a:rPr lang="en-GB" smtClean="0"/>
              <a:t>11/03/2022</a:t>
            </a:fld>
            <a:endParaRPr lang="en-GB"/>
          </a:p>
        </p:txBody>
      </p:sp>
      <p:sp>
        <p:nvSpPr>
          <p:cNvPr id="6" name="Footer Placeholder 5">
            <a:extLst>
              <a:ext uri="{FF2B5EF4-FFF2-40B4-BE49-F238E27FC236}">
                <a16:creationId xmlns:a16="http://schemas.microsoft.com/office/drawing/2014/main" id="{14BDD32E-B0B6-49D6-A1BC-6BB481BB9E9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F36231-1E5D-4693-87D2-4828E393F2D8}"/>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3496447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E0BFD-0FC1-4095-B093-A1B48AD30E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21CB5D-AA47-4537-BF03-4056FEB396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DDFE8C-2FED-4992-8DB2-5EC67B0E94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2494D1F-43FD-4F17-9966-FDB1BEEA6E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55DFBA-B108-43EF-B804-66011B3DD5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F2A6D3F-E18D-46BD-A999-E835EEEC8C97}"/>
              </a:ext>
            </a:extLst>
          </p:cNvPr>
          <p:cNvSpPr>
            <a:spLocks noGrp="1"/>
          </p:cNvSpPr>
          <p:nvPr>
            <p:ph type="dt" sz="half" idx="10"/>
          </p:nvPr>
        </p:nvSpPr>
        <p:spPr/>
        <p:txBody>
          <a:bodyPr/>
          <a:lstStyle/>
          <a:p>
            <a:fld id="{9A9EC46B-8F6C-444E-B8A2-C16EB8304E9C}" type="datetimeFigureOut">
              <a:rPr lang="en-GB" smtClean="0"/>
              <a:t>11/03/2022</a:t>
            </a:fld>
            <a:endParaRPr lang="en-GB"/>
          </a:p>
        </p:txBody>
      </p:sp>
      <p:sp>
        <p:nvSpPr>
          <p:cNvPr id="8" name="Footer Placeholder 7">
            <a:extLst>
              <a:ext uri="{FF2B5EF4-FFF2-40B4-BE49-F238E27FC236}">
                <a16:creationId xmlns:a16="http://schemas.microsoft.com/office/drawing/2014/main" id="{93AA1F10-1ED7-4402-BBFF-81689B0000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F2BED36-5CF1-4CD5-97C6-88D602DCE82C}"/>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46549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A96B9-9BF8-44F2-850F-431E7998D57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CD6B741-CD37-4D06-88C7-79EA8C101466}"/>
              </a:ext>
            </a:extLst>
          </p:cNvPr>
          <p:cNvSpPr>
            <a:spLocks noGrp="1"/>
          </p:cNvSpPr>
          <p:nvPr>
            <p:ph type="dt" sz="half" idx="10"/>
          </p:nvPr>
        </p:nvSpPr>
        <p:spPr/>
        <p:txBody>
          <a:bodyPr/>
          <a:lstStyle/>
          <a:p>
            <a:fld id="{9A9EC46B-8F6C-444E-B8A2-C16EB8304E9C}" type="datetimeFigureOut">
              <a:rPr lang="en-GB" smtClean="0"/>
              <a:t>11/03/2022</a:t>
            </a:fld>
            <a:endParaRPr lang="en-GB"/>
          </a:p>
        </p:txBody>
      </p:sp>
      <p:sp>
        <p:nvSpPr>
          <p:cNvPr id="4" name="Footer Placeholder 3">
            <a:extLst>
              <a:ext uri="{FF2B5EF4-FFF2-40B4-BE49-F238E27FC236}">
                <a16:creationId xmlns:a16="http://schemas.microsoft.com/office/drawing/2014/main" id="{F3A820FC-3E8B-41A4-BE6C-C2F246AABF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BED2AE4-1D38-4EB4-A0C2-E91FCA9365FE}"/>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343077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3917D7-4841-4685-B544-B0649BDC0FC4}"/>
              </a:ext>
            </a:extLst>
          </p:cNvPr>
          <p:cNvSpPr>
            <a:spLocks noGrp="1"/>
          </p:cNvSpPr>
          <p:nvPr>
            <p:ph type="dt" sz="half" idx="10"/>
          </p:nvPr>
        </p:nvSpPr>
        <p:spPr/>
        <p:txBody>
          <a:bodyPr/>
          <a:lstStyle/>
          <a:p>
            <a:fld id="{9A9EC46B-8F6C-444E-B8A2-C16EB8304E9C}" type="datetimeFigureOut">
              <a:rPr lang="en-GB" smtClean="0"/>
              <a:t>11/03/2022</a:t>
            </a:fld>
            <a:endParaRPr lang="en-GB"/>
          </a:p>
        </p:txBody>
      </p:sp>
      <p:sp>
        <p:nvSpPr>
          <p:cNvPr id="3" name="Footer Placeholder 2">
            <a:extLst>
              <a:ext uri="{FF2B5EF4-FFF2-40B4-BE49-F238E27FC236}">
                <a16:creationId xmlns:a16="http://schemas.microsoft.com/office/drawing/2014/main" id="{99761F8D-AA61-4A57-A16A-0DFEDB7142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6E8B7C1-9FA6-48CF-B007-1DFFD072E07C}"/>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35564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91B90-C0B3-48D1-AC28-8AE5F4968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A768069-87EC-4AC0-ACB9-138385C8C4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12E562-62C0-40B2-8135-F907BADD14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F36CEC-D8AA-44BE-B29C-634DCB6ED2C8}"/>
              </a:ext>
            </a:extLst>
          </p:cNvPr>
          <p:cNvSpPr>
            <a:spLocks noGrp="1"/>
          </p:cNvSpPr>
          <p:nvPr>
            <p:ph type="dt" sz="half" idx="10"/>
          </p:nvPr>
        </p:nvSpPr>
        <p:spPr/>
        <p:txBody>
          <a:bodyPr/>
          <a:lstStyle/>
          <a:p>
            <a:fld id="{9A9EC46B-8F6C-444E-B8A2-C16EB8304E9C}" type="datetimeFigureOut">
              <a:rPr lang="en-GB" smtClean="0"/>
              <a:t>11/03/2022</a:t>
            </a:fld>
            <a:endParaRPr lang="en-GB"/>
          </a:p>
        </p:txBody>
      </p:sp>
      <p:sp>
        <p:nvSpPr>
          <p:cNvPr id="6" name="Footer Placeholder 5">
            <a:extLst>
              <a:ext uri="{FF2B5EF4-FFF2-40B4-BE49-F238E27FC236}">
                <a16:creationId xmlns:a16="http://schemas.microsoft.com/office/drawing/2014/main" id="{630881CC-36EF-4AB7-9C79-41F339E6FF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28EF9B-97D0-4387-9114-5E6AA64763CF}"/>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312153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053F1-02B7-421F-BB5B-D5F7A9504B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0E94B5-D9DE-48D4-B99A-34000E4403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4D3834-F9E9-446F-A80E-332C9DA9F6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888556-1975-4196-BBF2-D89E2CDBC620}"/>
              </a:ext>
            </a:extLst>
          </p:cNvPr>
          <p:cNvSpPr>
            <a:spLocks noGrp="1"/>
          </p:cNvSpPr>
          <p:nvPr>
            <p:ph type="dt" sz="half" idx="10"/>
          </p:nvPr>
        </p:nvSpPr>
        <p:spPr/>
        <p:txBody>
          <a:bodyPr/>
          <a:lstStyle/>
          <a:p>
            <a:fld id="{9A9EC46B-8F6C-444E-B8A2-C16EB8304E9C}" type="datetimeFigureOut">
              <a:rPr lang="en-GB" smtClean="0"/>
              <a:t>11/03/2022</a:t>
            </a:fld>
            <a:endParaRPr lang="en-GB"/>
          </a:p>
        </p:txBody>
      </p:sp>
      <p:sp>
        <p:nvSpPr>
          <p:cNvPr id="6" name="Footer Placeholder 5">
            <a:extLst>
              <a:ext uri="{FF2B5EF4-FFF2-40B4-BE49-F238E27FC236}">
                <a16:creationId xmlns:a16="http://schemas.microsoft.com/office/drawing/2014/main" id="{2B46B8A2-2C72-4885-B17D-71D5A65F26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BE9A44-E1B9-4D4D-8B30-4DE1F38E6A9F}"/>
              </a:ext>
            </a:extLst>
          </p:cNvPr>
          <p:cNvSpPr>
            <a:spLocks noGrp="1"/>
          </p:cNvSpPr>
          <p:nvPr>
            <p:ph type="sldNum" sz="quarter" idx="12"/>
          </p:nvPr>
        </p:nvSpPr>
        <p:spPr/>
        <p:txBody>
          <a:bodyPr/>
          <a:lstStyle/>
          <a:p>
            <a:fld id="{F31A651D-2EC7-4AB5-84EA-75885D1BFE61}" type="slidenum">
              <a:rPr lang="en-GB" smtClean="0"/>
              <a:t>‹#›</a:t>
            </a:fld>
            <a:endParaRPr lang="en-GB"/>
          </a:p>
        </p:txBody>
      </p:sp>
    </p:spTree>
    <p:extLst>
      <p:ext uri="{BB962C8B-B14F-4D97-AF65-F5344CB8AC3E}">
        <p14:creationId xmlns:p14="http://schemas.microsoft.com/office/powerpoint/2010/main" val="73067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58B28B-825A-4C38-BB71-7FFB5BF2A9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DB0703-5006-4222-8E18-D0347922F6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B2FDCA-A92B-4567-AD5D-CEDDC19166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EC46B-8F6C-444E-B8A2-C16EB8304E9C}" type="datetimeFigureOut">
              <a:rPr lang="en-GB" smtClean="0"/>
              <a:t>11/03/2022</a:t>
            </a:fld>
            <a:endParaRPr lang="en-GB"/>
          </a:p>
        </p:txBody>
      </p:sp>
      <p:sp>
        <p:nvSpPr>
          <p:cNvPr id="5" name="Footer Placeholder 4">
            <a:extLst>
              <a:ext uri="{FF2B5EF4-FFF2-40B4-BE49-F238E27FC236}">
                <a16:creationId xmlns:a16="http://schemas.microsoft.com/office/drawing/2014/main" id="{FA4FEDA4-924F-4158-AD52-A89210069A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AD2F284-2318-4A6C-9907-20DA88C20B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1A651D-2EC7-4AB5-84EA-75885D1BFE61}" type="slidenum">
              <a:rPr lang="en-GB" smtClean="0"/>
              <a:t>‹#›</a:t>
            </a:fld>
            <a:endParaRPr lang="en-GB"/>
          </a:p>
        </p:txBody>
      </p:sp>
    </p:spTree>
    <p:extLst>
      <p:ext uri="{BB962C8B-B14F-4D97-AF65-F5344CB8AC3E}">
        <p14:creationId xmlns:p14="http://schemas.microsoft.com/office/powerpoint/2010/main" val="2869428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png"/><Relationship Id="rId7"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1198181" y="560881"/>
            <a:ext cx="9795638" cy="1114380"/>
          </a:xfrm>
        </p:spPr>
        <p:txBody>
          <a:bodyPr>
            <a:normAutofit/>
          </a:bodyPr>
          <a:lstStyle/>
          <a:p>
            <a:r>
              <a:rPr lang="en-GB" sz="2400" dirty="0">
                <a:solidFill>
                  <a:schemeClr val="accent1"/>
                </a:solidFill>
              </a:rPr>
              <a:t>Mind Management Skills Workshops</a:t>
            </a:r>
          </a:p>
        </p:txBody>
      </p:sp>
      <p:sp>
        <p:nvSpPr>
          <p:cNvPr id="3" name="Subtitle 2">
            <a:extLst>
              <a:ext uri="{FF2B5EF4-FFF2-40B4-BE49-F238E27FC236}">
                <a16:creationId xmlns:a16="http://schemas.microsoft.com/office/drawing/2014/main" id="{8C161671-C9AC-44B5-AA4D-C1CC9F4CF225}"/>
              </a:ext>
            </a:extLst>
          </p:cNvPr>
          <p:cNvSpPr>
            <a:spLocks noGrp="1"/>
          </p:cNvSpPr>
          <p:nvPr>
            <p:ph type="subTitle" idx="1"/>
          </p:nvPr>
        </p:nvSpPr>
        <p:spPr>
          <a:xfrm>
            <a:off x="959169" y="1800017"/>
            <a:ext cx="10270612" cy="943119"/>
          </a:xfrm>
        </p:spPr>
        <p:txBody>
          <a:bodyPr vert="horz" lIns="91440" tIns="45720" rIns="91440" bIns="45720" rtlCol="0" anchor="t">
            <a:noAutofit/>
          </a:bodyPr>
          <a:lstStyle/>
          <a:p>
            <a:r>
              <a:rPr lang="en-GB" sz="6600" dirty="0">
                <a:solidFill>
                  <a:schemeClr val="accent1">
                    <a:lumMod val="75000"/>
                  </a:schemeClr>
                </a:solidFill>
              </a:rPr>
              <a:t>Social Comparisons</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tretch>
            <a:fillRect/>
          </a:stretch>
        </p:blipFill>
        <p:spPr bwMode="auto">
          <a:xfrm>
            <a:off x="181234" y="3351596"/>
            <a:ext cx="5828261" cy="2558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505" y="3596337"/>
            <a:ext cx="5828261" cy="2069032"/>
          </a:xfrm>
          <a:prstGeom prst="rect">
            <a:avLst/>
          </a:prstGeom>
        </p:spPr>
      </p:pic>
      <p:sp>
        <p:nvSpPr>
          <p:cNvPr id="7" name="Title 1">
            <a:extLst>
              <a:ext uri="{FF2B5EF4-FFF2-40B4-BE49-F238E27FC236}">
                <a16:creationId xmlns:a16="http://schemas.microsoft.com/office/drawing/2014/main" id="{2111277B-2E41-4062-B838-1274B926C826}"/>
              </a:ext>
            </a:extLst>
          </p:cNvPr>
          <p:cNvSpPr txBox="1">
            <a:spLocks/>
          </p:cNvSpPr>
          <p:nvPr/>
        </p:nvSpPr>
        <p:spPr>
          <a:xfrm>
            <a:off x="1198181" y="1932986"/>
            <a:ext cx="9795638" cy="11143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400" dirty="0">
                <a:solidFill>
                  <a:schemeClr val="accent1"/>
                </a:solidFill>
              </a:rPr>
              <a:t>The unhelpful effects of comparing ourselves to others and how to stop </a:t>
            </a:r>
          </a:p>
        </p:txBody>
      </p:sp>
    </p:spTree>
    <p:extLst>
      <p:ext uri="{BB962C8B-B14F-4D97-AF65-F5344CB8AC3E}">
        <p14:creationId xmlns:p14="http://schemas.microsoft.com/office/powerpoint/2010/main" val="136666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BA2CBBD1-A88D-452B-A747-7E2158E36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27F82763-D481-4C03-A7C8-4EE9CE76387D}"/>
              </a:ext>
            </a:extLst>
          </p:cNvPr>
          <p:cNvSpPr txBox="1"/>
          <p:nvPr/>
        </p:nvSpPr>
        <p:spPr>
          <a:xfrm>
            <a:off x="3910891" y="2510045"/>
            <a:ext cx="3272542" cy="1169551"/>
          </a:xfrm>
          <a:prstGeom prst="rect">
            <a:avLst/>
          </a:prstGeom>
          <a:noFill/>
          <a:ln w="34925">
            <a:solidFill>
              <a:schemeClr val="accent1"/>
            </a:solidFill>
          </a:ln>
        </p:spPr>
        <p:txBody>
          <a:bodyPr wrap="square" lIns="91440" tIns="45720" rIns="91440" bIns="45720" rtlCol="0" anchor="t">
            <a:spAutoFit/>
          </a:bodyPr>
          <a:lstStyle/>
          <a:p>
            <a:pPr algn="ctr"/>
            <a:r>
              <a:rPr lang="en-GB" sz="1400" b="1" dirty="0"/>
              <a:t>Thoughts</a:t>
            </a:r>
            <a:r>
              <a:rPr lang="en-GB" sz="1400" dirty="0"/>
              <a:t>: “they have done so much more than me, I haven’t got a clue… They are much more intelligent than me – they’re bound to get a first and I’d be lucky to scrape a 2:2” </a:t>
            </a:r>
            <a:endParaRPr lang="en-GB" sz="1400" b="1" dirty="0"/>
          </a:p>
        </p:txBody>
      </p:sp>
      <p:sp>
        <p:nvSpPr>
          <p:cNvPr id="13" name="TextBox 12">
            <a:extLst>
              <a:ext uri="{FF2B5EF4-FFF2-40B4-BE49-F238E27FC236}">
                <a16:creationId xmlns:a16="http://schemas.microsoft.com/office/drawing/2014/main" id="{F726A79E-274C-47F7-B425-414B353B3128}"/>
              </a:ext>
            </a:extLst>
          </p:cNvPr>
          <p:cNvSpPr txBox="1"/>
          <p:nvPr/>
        </p:nvSpPr>
        <p:spPr>
          <a:xfrm>
            <a:off x="6994273" y="4052926"/>
            <a:ext cx="2259808" cy="523220"/>
          </a:xfrm>
          <a:prstGeom prst="rect">
            <a:avLst/>
          </a:prstGeom>
          <a:noFill/>
          <a:ln w="34925">
            <a:solidFill>
              <a:srgbClr val="FFC000"/>
            </a:solidFill>
          </a:ln>
        </p:spPr>
        <p:txBody>
          <a:bodyPr wrap="square" rtlCol="0">
            <a:spAutoFit/>
          </a:bodyPr>
          <a:lstStyle/>
          <a:p>
            <a:pPr algn="ctr"/>
            <a:r>
              <a:rPr lang="en-GB" sz="1400" b="1" dirty="0"/>
              <a:t>Emotions</a:t>
            </a:r>
            <a:r>
              <a:rPr lang="en-GB" sz="1400" dirty="0"/>
              <a:t>: jealous, panicked, hopeless, dread</a:t>
            </a:r>
            <a:endParaRPr lang="en-GB" sz="1400" b="1" dirty="0"/>
          </a:p>
        </p:txBody>
      </p:sp>
      <p:sp>
        <p:nvSpPr>
          <p:cNvPr id="15" name="TextBox 14">
            <a:extLst>
              <a:ext uri="{FF2B5EF4-FFF2-40B4-BE49-F238E27FC236}">
                <a16:creationId xmlns:a16="http://schemas.microsoft.com/office/drawing/2014/main" id="{284A85E8-4800-4FC7-BF6E-054086063B95}"/>
              </a:ext>
            </a:extLst>
          </p:cNvPr>
          <p:cNvSpPr txBox="1"/>
          <p:nvPr/>
        </p:nvSpPr>
        <p:spPr>
          <a:xfrm>
            <a:off x="1715911" y="4052926"/>
            <a:ext cx="2364701" cy="738664"/>
          </a:xfrm>
          <a:prstGeom prst="rect">
            <a:avLst/>
          </a:prstGeom>
          <a:noFill/>
          <a:ln w="34925">
            <a:solidFill>
              <a:srgbClr val="FF0000"/>
            </a:solidFill>
          </a:ln>
        </p:spPr>
        <p:txBody>
          <a:bodyPr wrap="square" rtlCol="0">
            <a:spAutoFit/>
          </a:bodyPr>
          <a:lstStyle/>
          <a:p>
            <a:pPr algn="ctr"/>
            <a:r>
              <a:rPr lang="en-GB" sz="1400" b="1" dirty="0"/>
              <a:t>Behaviour</a:t>
            </a:r>
            <a:r>
              <a:rPr lang="en-GB" sz="1400" dirty="0"/>
              <a:t>: leave the building, go back home, put off starting work, turn on the TV</a:t>
            </a:r>
            <a:endParaRPr lang="en-GB" sz="1400" b="1" dirty="0"/>
          </a:p>
        </p:txBody>
      </p:sp>
      <p:sp>
        <p:nvSpPr>
          <p:cNvPr id="23" name="TextBox 22">
            <a:extLst>
              <a:ext uri="{FF2B5EF4-FFF2-40B4-BE49-F238E27FC236}">
                <a16:creationId xmlns:a16="http://schemas.microsoft.com/office/drawing/2014/main" id="{AD27140E-C32E-4A62-8ED5-832A033D6C68}"/>
              </a:ext>
            </a:extLst>
          </p:cNvPr>
          <p:cNvSpPr txBox="1"/>
          <p:nvPr/>
        </p:nvSpPr>
        <p:spPr>
          <a:xfrm>
            <a:off x="4362447" y="972201"/>
            <a:ext cx="2369431" cy="738664"/>
          </a:xfrm>
          <a:prstGeom prst="rect">
            <a:avLst/>
          </a:prstGeom>
          <a:noFill/>
          <a:ln w="34925">
            <a:solidFill>
              <a:srgbClr val="92D050"/>
            </a:solidFill>
          </a:ln>
        </p:spPr>
        <p:txBody>
          <a:bodyPr wrap="square" rtlCol="0">
            <a:spAutoFit/>
          </a:bodyPr>
          <a:lstStyle/>
          <a:p>
            <a:pPr algn="ctr"/>
            <a:r>
              <a:rPr lang="en-GB" sz="1400" dirty="0"/>
              <a:t>Hearing a course mate talk about how much of the extra reading they have done</a:t>
            </a:r>
          </a:p>
        </p:txBody>
      </p:sp>
      <p:cxnSp>
        <p:nvCxnSpPr>
          <p:cNvPr id="24" name="Straight Arrow Connector 23">
            <a:extLst>
              <a:ext uri="{FF2B5EF4-FFF2-40B4-BE49-F238E27FC236}">
                <a16:creationId xmlns:a16="http://schemas.microsoft.com/office/drawing/2014/main" id="{26C4D9AD-D216-43C3-BD02-41E055EF6A89}"/>
              </a:ext>
            </a:extLst>
          </p:cNvPr>
          <p:cNvCxnSpPr>
            <a:cxnSpLocks/>
          </p:cNvCxnSpPr>
          <p:nvPr/>
        </p:nvCxnSpPr>
        <p:spPr>
          <a:xfrm>
            <a:off x="5547162" y="1867836"/>
            <a:ext cx="0" cy="55666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A picture containing icon&#10;&#10;Description automatically generated">
            <a:extLst>
              <a:ext uri="{FF2B5EF4-FFF2-40B4-BE49-F238E27FC236}">
                <a16:creationId xmlns:a16="http://schemas.microsoft.com/office/drawing/2014/main" id="{A6F0DF2E-B3CF-43FB-BF53-9E209E330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16" name="TextBox 15">
            <a:extLst>
              <a:ext uri="{FF2B5EF4-FFF2-40B4-BE49-F238E27FC236}">
                <a16:creationId xmlns:a16="http://schemas.microsoft.com/office/drawing/2014/main" id="{026DAC00-EC67-44D7-963B-4253CDCEE0E2}"/>
              </a:ext>
            </a:extLst>
          </p:cNvPr>
          <p:cNvSpPr txBox="1"/>
          <p:nvPr/>
        </p:nvSpPr>
        <p:spPr>
          <a:xfrm>
            <a:off x="4775110" y="5155130"/>
            <a:ext cx="1654343" cy="523220"/>
          </a:xfrm>
          <a:prstGeom prst="rect">
            <a:avLst/>
          </a:prstGeom>
          <a:noFill/>
          <a:ln w="34925">
            <a:solidFill>
              <a:srgbClr val="7030A0"/>
            </a:solidFill>
          </a:ln>
        </p:spPr>
        <p:txBody>
          <a:bodyPr wrap="square" rtlCol="0">
            <a:spAutoFit/>
          </a:bodyPr>
          <a:lstStyle/>
          <a:p>
            <a:pPr algn="ctr"/>
            <a:r>
              <a:rPr lang="en-GB" sz="1400" b="1" dirty="0"/>
              <a:t>Physical</a:t>
            </a:r>
            <a:r>
              <a:rPr lang="en-GB" sz="1400" dirty="0"/>
              <a:t>: tense, hot, knot in stomach</a:t>
            </a:r>
            <a:endParaRPr lang="en-GB" sz="1400" b="1" dirty="0"/>
          </a:p>
        </p:txBody>
      </p:sp>
      <p:cxnSp>
        <p:nvCxnSpPr>
          <p:cNvPr id="29" name="Straight Arrow Connector 28">
            <a:extLst>
              <a:ext uri="{FF2B5EF4-FFF2-40B4-BE49-F238E27FC236}">
                <a16:creationId xmlns:a16="http://schemas.microsoft.com/office/drawing/2014/main" id="{17585C34-1F6F-4832-812C-C5CDF58A7C62}"/>
              </a:ext>
            </a:extLst>
          </p:cNvPr>
          <p:cNvCxnSpPr>
            <a:cxnSpLocks/>
          </p:cNvCxnSpPr>
          <p:nvPr/>
        </p:nvCxnSpPr>
        <p:spPr>
          <a:xfrm>
            <a:off x="7291295" y="3094820"/>
            <a:ext cx="791549" cy="74340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E77C5D8-E219-444F-A96C-D842185B31DD}"/>
              </a:ext>
            </a:extLst>
          </p:cNvPr>
          <p:cNvCxnSpPr>
            <a:cxnSpLocks/>
          </p:cNvCxnSpPr>
          <p:nvPr/>
        </p:nvCxnSpPr>
        <p:spPr>
          <a:xfrm flipH="1">
            <a:off x="6547556" y="4684414"/>
            <a:ext cx="1522672" cy="63265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23C7FBD-7C18-4303-A5E3-B451B5E80793}"/>
              </a:ext>
            </a:extLst>
          </p:cNvPr>
          <p:cNvCxnSpPr>
            <a:cxnSpLocks/>
          </p:cNvCxnSpPr>
          <p:nvPr/>
        </p:nvCxnSpPr>
        <p:spPr>
          <a:xfrm flipH="1" flipV="1">
            <a:off x="2935111" y="4921956"/>
            <a:ext cx="1725873" cy="46240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6BAA8F2-BA2D-4327-9AA5-87E4BBA176C1}"/>
              </a:ext>
            </a:extLst>
          </p:cNvPr>
          <p:cNvCxnSpPr>
            <a:cxnSpLocks/>
          </p:cNvCxnSpPr>
          <p:nvPr/>
        </p:nvCxnSpPr>
        <p:spPr>
          <a:xfrm flipV="1">
            <a:off x="2843473" y="2991556"/>
            <a:ext cx="960883" cy="93650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94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23"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BA2CBBD1-A88D-452B-A747-7E2158E36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27F82763-D481-4C03-A7C8-4EE9CE76387D}"/>
              </a:ext>
            </a:extLst>
          </p:cNvPr>
          <p:cNvSpPr txBox="1"/>
          <p:nvPr/>
        </p:nvSpPr>
        <p:spPr>
          <a:xfrm>
            <a:off x="3910891" y="2510045"/>
            <a:ext cx="3272542" cy="954107"/>
          </a:xfrm>
          <a:prstGeom prst="rect">
            <a:avLst/>
          </a:prstGeom>
          <a:noFill/>
          <a:ln w="34925">
            <a:solidFill>
              <a:schemeClr val="accent1"/>
            </a:solidFill>
          </a:ln>
        </p:spPr>
        <p:txBody>
          <a:bodyPr wrap="square" rtlCol="0">
            <a:spAutoFit/>
          </a:bodyPr>
          <a:lstStyle/>
          <a:p>
            <a:pPr algn="ctr"/>
            <a:r>
              <a:rPr lang="en-GB" sz="1400" b="1" dirty="0"/>
              <a:t>Thoughts</a:t>
            </a:r>
            <a:r>
              <a:rPr lang="en-GB" sz="1400" dirty="0"/>
              <a:t>: “They’re so much cooler than me, they’ve already made loads of friends… why can’t I be that relaxed? No one will want to talk to me like this”</a:t>
            </a:r>
            <a:endParaRPr lang="en-GB" sz="1400" b="1" dirty="0"/>
          </a:p>
        </p:txBody>
      </p:sp>
      <p:sp>
        <p:nvSpPr>
          <p:cNvPr id="13" name="TextBox 12">
            <a:extLst>
              <a:ext uri="{FF2B5EF4-FFF2-40B4-BE49-F238E27FC236}">
                <a16:creationId xmlns:a16="http://schemas.microsoft.com/office/drawing/2014/main" id="{F726A79E-274C-47F7-B425-414B353B3128}"/>
              </a:ext>
            </a:extLst>
          </p:cNvPr>
          <p:cNvSpPr txBox="1"/>
          <p:nvPr/>
        </p:nvSpPr>
        <p:spPr>
          <a:xfrm>
            <a:off x="6994273" y="4052926"/>
            <a:ext cx="2259808" cy="523220"/>
          </a:xfrm>
          <a:prstGeom prst="rect">
            <a:avLst/>
          </a:prstGeom>
          <a:noFill/>
          <a:ln w="34925">
            <a:solidFill>
              <a:srgbClr val="FFC000"/>
            </a:solidFill>
          </a:ln>
        </p:spPr>
        <p:txBody>
          <a:bodyPr wrap="square" rtlCol="0">
            <a:spAutoFit/>
          </a:bodyPr>
          <a:lstStyle/>
          <a:p>
            <a:pPr algn="ctr"/>
            <a:r>
              <a:rPr lang="en-GB" sz="1400" b="1" dirty="0"/>
              <a:t>Emotions</a:t>
            </a:r>
            <a:r>
              <a:rPr lang="en-GB" sz="1400" dirty="0"/>
              <a:t>: miserable, jealous, apprehensive</a:t>
            </a:r>
            <a:endParaRPr lang="en-GB" sz="1400" b="1" dirty="0"/>
          </a:p>
        </p:txBody>
      </p:sp>
      <p:sp>
        <p:nvSpPr>
          <p:cNvPr id="15" name="TextBox 14">
            <a:extLst>
              <a:ext uri="{FF2B5EF4-FFF2-40B4-BE49-F238E27FC236}">
                <a16:creationId xmlns:a16="http://schemas.microsoft.com/office/drawing/2014/main" id="{284A85E8-4800-4FC7-BF6E-054086063B95}"/>
              </a:ext>
            </a:extLst>
          </p:cNvPr>
          <p:cNvSpPr txBox="1"/>
          <p:nvPr/>
        </p:nvSpPr>
        <p:spPr>
          <a:xfrm>
            <a:off x="1715911" y="4052926"/>
            <a:ext cx="2364701" cy="738664"/>
          </a:xfrm>
          <a:prstGeom prst="rect">
            <a:avLst/>
          </a:prstGeom>
          <a:noFill/>
          <a:ln w="34925">
            <a:solidFill>
              <a:srgbClr val="FF0000"/>
            </a:solidFill>
          </a:ln>
        </p:spPr>
        <p:txBody>
          <a:bodyPr wrap="square" rtlCol="0">
            <a:spAutoFit/>
          </a:bodyPr>
          <a:lstStyle/>
          <a:p>
            <a:pPr algn="ctr"/>
            <a:r>
              <a:rPr lang="en-GB" sz="1400" b="1" dirty="0"/>
              <a:t>Behaviour</a:t>
            </a:r>
            <a:r>
              <a:rPr lang="en-GB" sz="1400" dirty="0"/>
              <a:t>: avoid eye contact, keep to myself, buy a drink and stand in the corner</a:t>
            </a:r>
            <a:endParaRPr lang="en-GB" sz="1400" b="1" dirty="0"/>
          </a:p>
        </p:txBody>
      </p:sp>
      <p:sp>
        <p:nvSpPr>
          <p:cNvPr id="23" name="TextBox 22">
            <a:extLst>
              <a:ext uri="{FF2B5EF4-FFF2-40B4-BE49-F238E27FC236}">
                <a16:creationId xmlns:a16="http://schemas.microsoft.com/office/drawing/2014/main" id="{AD27140E-C32E-4A62-8ED5-832A033D6C68}"/>
              </a:ext>
            </a:extLst>
          </p:cNvPr>
          <p:cNvSpPr txBox="1"/>
          <p:nvPr/>
        </p:nvSpPr>
        <p:spPr>
          <a:xfrm>
            <a:off x="4362447" y="972201"/>
            <a:ext cx="2369431" cy="738664"/>
          </a:xfrm>
          <a:prstGeom prst="rect">
            <a:avLst/>
          </a:prstGeom>
          <a:noFill/>
          <a:ln w="34925">
            <a:solidFill>
              <a:srgbClr val="92D050"/>
            </a:solidFill>
          </a:ln>
        </p:spPr>
        <p:txBody>
          <a:bodyPr wrap="square" rtlCol="0">
            <a:spAutoFit/>
          </a:bodyPr>
          <a:lstStyle/>
          <a:p>
            <a:pPr algn="ctr"/>
            <a:r>
              <a:rPr lang="en-GB" sz="1400" dirty="0"/>
              <a:t>Seeing a group of people in Freshers’ week laughing and hugging on a pub crawl</a:t>
            </a:r>
          </a:p>
        </p:txBody>
      </p:sp>
      <p:cxnSp>
        <p:nvCxnSpPr>
          <p:cNvPr id="24" name="Straight Arrow Connector 23">
            <a:extLst>
              <a:ext uri="{FF2B5EF4-FFF2-40B4-BE49-F238E27FC236}">
                <a16:creationId xmlns:a16="http://schemas.microsoft.com/office/drawing/2014/main" id="{26C4D9AD-D216-43C3-BD02-41E055EF6A89}"/>
              </a:ext>
            </a:extLst>
          </p:cNvPr>
          <p:cNvCxnSpPr>
            <a:cxnSpLocks/>
          </p:cNvCxnSpPr>
          <p:nvPr/>
        </p:nvCxnSpPr>
        <p:spPr>
          <a:xfrm>
            <a:off x="5547162" y="1867836"/>
            <a:ext cx="0" cy="55666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A picture containing icon&#10;&#10;Description automatically generated">
            <a:extLst>
              <a:ext uri="{FF2B5EF4-FFF2-40B4-BE49-F238E27FC236}">
                <a16:creationId xmlns:a16="http://schemas.microsoft.com/office/drawing/2014/main" id="{A6F0DF2E-B3CF-43FB-BF53-9E209E330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16" name="TextBox 15">
            <a:extLst>
              <a:ext uri="{FF2B5EF4-FFF2-40B4-BE49-F238E27FC236}">
                <a16:creationId xmlns:a16="http://schemas.microsoft.com/office/drawing/2014/main" id="{026DAC00-EC67-44D7-963B-4253CDCEE0E2}"/>
              </a:ext>
            </a:extLst>
          </p:cNvPr>
          <p:cNvSpPr txBox="1"/>
          <p:nvPr/>
        </p:nvSpPr>
        <p:spPr>
          <a:xfrm>
            <a:off x="4775110" y="5155130"/>
            <a:ext cx="1654343" cy="523220"/>
          </a:xfrm>
          <a:prstGeom prst="rect">
            <a:avLst/>
          </a:prstGeom>
          <a:noFill/>
          <a:ln w="34925">
            <a:solidFill>
              <a:srgbClr val="7030A0"/>
            </a:solidFill>
          </a:ln>
        </p:spPr>
        <p:txBody>
          <a:bodyPr wrap="square" rtlCol="0">
            <a:spAutoFit/>
          </a:bodyPr>
          <a:lstStyle/>
          <a:p>
            <a:pPr algn="ctr"/>
            <a:r>
              <a:rPr lang="en-GB" sz="1400" b="1" dirty="0"/>
              <a:t>Physical</a:t>
            </a:r>
            <a:r>
              <a:rPr lang="en-GB" sz="1400" dirty="0"/>
              <a:t>: tense, lethargic, heavy</a:t>
            </a:r>
            <a:endParaRPr lang="en-GB" sz="1400" b="1" dirty="0"/>
          </a:p>
        </p:txBody>
      </p:sp>
      <p:cxnSp>
        <p:nvCxnSpPr>
          <p:cNvPr id="29" name="Straight Arrow Connector 28">
            <a:extLst>
              <a:ext uri="{FF2B5EF4-FFF2-40B4-BE49-F238E27FC236}">
                <a16:creationId xmlns:a16="http://schemas.microsoft.com/office/drawing/2014/main" id="{17585C34-1F6F-4832-812C-C5CDF58A7C62}"/>
              </a:ext>
            </a:extLst>
          </p:cNvPr>
          <p:cNvCxnSpPr>
            <a:cxnSpLocks/>
          </p:cNvCxnSpPr>
          <p:nvPr/>
        </p:nvCxnSpPr>
        <p:spPr>
          <a:xfrm>
            <a:off x="7291295" y="3094820"/>
            <a:ext cx="791549" cy="74340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E77C5D8-E219-444F-A96C-D842185B31DD}"/>
              </a:ext>
            </a:extLst>
          </p:cNvPr>
          <p:cNvCxnSpPr>
            <a:cxnSpLocks/>
          </p:cNvCxnSpPr>
          <p:nvPr/>
        </p:nvCxnSpPr>
        <p:spPr>
          <a:xfrm flipH="1">
            <a:off x="6547556" y="4684414"/>
            <a:ext cx="1522672" cy="63265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623C7FBD-7C18-4303-A5E3-B451B5E80793}"/>
              </a:ext>
            </a:extLst>
          </p:cNvPr>
          <p:cNvCxnSpPr>
            <a:cxnSpLocks/>
          </p:cNvCxnSpPr>
          <p:nvPr/>
        </p:nvCxnSpPr>
        <p:spPr>
          <a:xfrm flipH="1" flipV="1">
            <a:off x="2935111" y="4921956"/>
            <a:ext cx="1725873" cy="46240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36BAA8F2-BA2D-4327-9AA5-87E4BBA176C1}"/>
              </a:ext>
            </a:extLst>
          </p:cNvPr>
          <p:cNvCxnSpPr>
            <a:cxnSpLocks/>
          </p:cNvCxnSpPr>
          <p:nvPr/>
        </p:nvCxnSpPr>
        <p:spPr>
          <a:xfrm flipV="1">
            <a:off x="2843473" y="2991556"/>
            <a:ext cx="960883" cy="93650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31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23"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itle 1">
            <a:extLst>
              <a:ext uri="{FF2B5EF4-FFF2-40B4-BE49-F238E27FC236}">
                <a16:creationId xmlns:a16="http://schemas.microsoft.com/office/drawing/2014/main" id="{F3922ED8-F17D-44D9-BAD2-E0D5601014FA}"/>
              </a:ext>
            </a:extLst>
          </p:cNvPr>
          <p:cNvSpPr>
            <a:spLocks noGrp="1"/>
          </p:cNvSpPr>
          <p:nvPr>
            <p:ph type="ctrTitle"/>
          </p:nvPr>
        </p:nvSpPr>
        <p:spPr>
          <a:xfrm>
            <a:off x="2998177" y="967152"/>
            <a:ext cx="6013938" cy="643671"/>
          </a:xfrm>
        </p:spPr>
        <p:txBody>
          <a:bodyPr>
            <a:normAutofit/>
          </a:bodyPr>
          <a:lstStyle/>
          <a:p>
            <a:r>
              <a:rPr lang="en-GB" sz="3600" dirty="0">
                <a:solidFill>
                  <a:schemeClr val="accent1">
                    <a:lumMod val="75000"/>
                  </a:schemeClr>
                </a:solidFill>
              </a:rPr>
              <a:t>Exercise – the vicious cycle</a:t>
            </a:r>
          </a:p>
        </p:txBody>
      </p:sp>
      <p:sp>
        <p:nvSpPr>
          <p:cNvPr id="2" name="TextBox 1">
            <a:extLst>
              <a:ext uri="{FF2B5EF4-FFF2-40B4-BE49-F238E27FC236}">
                <a16:creationId xmlns:a16="http://schemas.microsoft.com/office/drawing/2014/main" id="{16276B74-663B-400F-A7AD-012D9065F394}"/>
              </a:ext>
            </a:extLst>
          </p:cNvPr>
          <p:cNvSpPr txBox="1"/>
          <p:nvPr/>
        </p:nvSpPr>
        <p:spPr>
          <a:xfrm>
            <a:off x="1539472" y="1869492"/>
            <a:ext cx="8931348" cy="4893647"/>
          </a:xfrm>
          <a:prstGeom prst="rect">
            <a:avLst/>
          </a:prstGeom>
          <a:noFill/>
        </p:spPr>
        <p:txBody>
          <a:bodyPr wrap="square" rtlCol="0">
            <a:spAutoFit/>
          </a:bodyPr>
          <a:lstStyle/>
          <a:p>
            <a:pPr marL="342900" indent="-342900">
              <a:buFont typeface="Arial" panose="020B0604020202020204" pitchFamily="34" charset="0"/>
              <a:buChar char="•"/>
            </a:pPr>
            <a:r>
              <a:rPr lang="en-GB" sz="2400" dirty="0"/>
              <a:t>Use handout 1</a:t>
            </a:r>
          </a:p>
          <a:p>
            <a:pPr marL="342900" indent="-342900">
              <a:buFont typeface="Arial" panose="020B0604020202020204" pitchFamily="34" charset="0"/>
              <a:buChar char="•"/>
            </a:pPr>
            <a:r>
              <a:rPr lang="en-GB" sz="2400" dirty="0"/>
              <a:t>Either individually or if comfortable, in pairs or threes </a:t>
            </a:r>
          </a:p>
          <a:p>
            <a:pPr marL="342900" indent="-342900">
              <a:buFont typeface="Arial" panose="020B0604020202020204" pitchFamily="34" charset="0"/>
              <a:buChar char="•"/>
            </a:pPr>
            <a:r>
              <a:rPr lang="en-GB" sz="2400" dirty="0"/>
              <a:t>Bring to mind a recent example of a time you compared yourself to someone else</a:t>
            </a:r>
          </a:p>
          <a:p>
            <a:pPr marL="342900" indent="-342900">
              <a:buFont typeface="Arial" panose="020B0604020202020204" pitchFamily="34" charset="0"/>
              <a:buChar char="•"/>
            </a:pPr>
            <a:r>
              <a:rPr lang="en-GB" sz="2400" dirty="0"/>
              <a:t>Choose an example that is not too distressing and that you are comfortable reflecting on in this group </a:t>
            </a:r>
          </a:p>
          <a:p>
            <a:pPr marL="342900" indent="-342900">
              <a:buFont typeface="Arial" panose="020B0604020202020204" pitchFamily="34" charset="0"/>
              <a:buChar char="•"/>
            </a:pPr>
            <a:r>
              <a:rPr lang="en-GB" sz="2400" dirty="0"/>
              <a:t>Complete the handout:</a:t>
            </a:r>
          </a:p>
          <a:p>
            <a:pPr marL="800100" lvl="1" indent="-342900">
              <a:buFont typeface="Arial" panose="020B0604020202020204" pitchFamily="34" charset="0"/>
              <a:buChar char="•"/>
            </a:pPr>
            <a:r>
              <a:rPr lang="en-GB" sz="2400" dirty="0"/>
              <a:t>What situation were you in?</a:t>
            </a:r>
          </a:p>
          <a:p>
            <a:pPr marL="800100" lvl="1" indent="-342900">
              <a:buFont typeface="Arial" panose="020B0604020202020204" pitchFamily="34" charset="0"/>
              <a:buChar char="•"/>
            </a:pPr>
            <a:r>
              <a:rPr lang="en-GB" sz="2400" dirty="0"/>
              <a:t>What went through your mind?</a:t>
            </a:r>
          </a:p>
          <a:p>
            <a:pPr marL="800100" lvl="1" indent="-342900">
              <a:buFont typeface="Arial" panose="020B0604020202020204" pitchFamily="34" charset="0"/>
              <a:buChar char="•"/>
            </a:pPr>
            <a:r>
              <a:rPr lang="en-GB" sz="2400" dirty="0"/>
              <a:t>How did you feel?</a:t>
            </a:r>
          </a:p>
          <a:p>
            <a:pPr marL="800100" lvl="1" indent="-342900">
              <a:buFont typeface="Arial" panose="020B0604020202020204" pitchFamily="34" charset="0"/>
              <a:buChar char="•"/>
            </a:pPr>
            <a:r>
              <a:rPr lang="en-GB" sz="2400" dirty="0"/>
              <a:t>What did you do?</a:t>
            </a:r>
          </a:p>
          <a:p>
            <a:pPr marL="800100" lvl="1" indent="-342900">
              <a:buFont typeface="Arial" panose="020B0604020202020204" pitchFamily="34" charset="0"/>
              <a:buChar char="•"/>
            </a:pPr>
            <a:r>
              <a:rPr lang="en-GB" sz="2400" dirty="0"/>
              <a:t>How do these things connect? </a:t>
            </a:r>
          </a:p>
          <a:p>
            <a:pPr marL="800100" lvl="1"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3546353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4F60-CF5B-492B-A24F-35143EBEEBD4}"/>
              </a:ext>
            </a:extLst>
          </p:cNvPr>
          <p:cNvSpPr>
            <a:spLocks noGrp="1"/>
          </p:cNvSpPr>
          <p:nvPr>
            <p:ph type="title"/>
          </p:nvPr>
        </p:nvSpPr>
        <p:spPr>
          <a:xfrm>
            <a:off x="2044346" y="387934"/>
            <a:ext cx="8405327" cy="1325563"/>
          </a:xfrm>
        </p:spPr>
        <p:txBody>
          <a:bodyPr>
            <a:normAutofit/>
          </a:bodyPr>
          <a:lstStyle/>
          <a:p>
            <a:pPr algn="ctr"/>
            <a:r>
              <a:rPr lang="en-GB" sz="4000" dirty="0">
                <a:solidFill>
                  <a:srgbClr val="0070C0"/>
                </a:solidFill>
              </a:rPr>
              <a:t>The power of “noticing”</a:t>
            </a:r>
          </a:p>
        </p:txBody>
      </p:sp>
      <p:sp>
        <p:nvSpPr>
          <p:cNvPr id="3" name="Content Placeholder 2">
            <a:extLst>
              <a:ext uri="{FF2B5EF4-FFF2-40B4-BE49-F238E27FC236}">
                <a16:creationId xmlns:a16="http://schemas.microsoft.com/office/drawing/2014/main" id="{A10BB7B8-9E56-475F-A008-6909E5733228}"/>
              </a:ext>
            </a:extLst>
          </p:cNvPr>
          <p:cNvSpPr>
            <a:spLocks noGrp="1"/>
          </p:cNvSpPr>
          <p:nvPr>
            <p:ph idx="1"/>
          </p:nvPr>
        </p:nvSpPr>
        <p:spPr>
          <a:xfrm>
            <a:off x="838199" y="1844287"/>
            <a:ext cx="10515600" cy="4351338"/>
          </a:xfrm>
        </p:spPr>
        <p:txBody>
          <a:bodyPr/>
          <a:lstStyle/>
          <a:p>
            <a:r>
              <a:rPr lang="en-GB" dirty="0"/>
              <a:t>Making a comparison, and noticing that you are having thoughts can be very different experiences</a:t>
            </a:r>
          </a:p>
          <a:p>
            <a:r>
              <a:rPr lang="en-GB" dirty="0"/>
              <a:t>Noticing can help you to step back and reflect on what your mind is doing, rather than being embroiled in unhelpful thoughts</a:t>
            </a:r>
          </a:p>
          <a:p>
            <a:pPr lvl="1"/>
            <a:r>
              <a:rPr lang="en-GB" dirty="0"/>
              <a:t>Becoming aware of the thought</a:t>
            </a:r>
          </a:p>
          <a:p>
            <a:pPr lvl="1"/>
            <a:r>
              <a:rPr lang="en-GB" dirty="0"/>
              <a:t>Experiencing it less intensely</a:t>
            </a:r>
          </a:p>
          <a:p>
            <a:pPr lvl="1"/>
            <a:r>
              <a:rPr lang="en-GB" dirty="0"/>
              <a:t>Being aware of it without engaging fully in it</a:t>
            </a:r>
          </a:p>
          <a:p>
            <a:pPr lvl="1"/>
            <a:r>
              <a:rPr lang="en-GB" dirty="0"/>
              <a:t>Seeing it for what it is – an event in your mind, rather than an objective fact</a:t>
            </a:r>
          </a:p>
          <a:p>
            <a:pPr lvl="1"/>
            <a:r>
              <a:rPr lang="en-GB" dirty="0"/>
              <a:t>This can allow us to respond differently to our vicious cycles</a:t>
            </a:r>
          </a:p>
        </p:txBody>
      </p:sp>
      <p:pic>
        <p:nvPicPr>
          <p:cNvPr id="4" name="Picture 23" descr="Newcastle Master 2">
            <a:extLst>
              <a:ext uri="{FF2B5EF4-FFF2-40B4-BE49-F238E27FC236}">
                <a16:creationId xmlns:a16="http://schemas.microsoft.com/office/drawing/2014/main" id="{BA2CBBD1-A88D-452B-A747-7E2158E36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a:extLst>
              <a:ext uri="{FF2B5EF4-FFF2-40B4-BE49-F238E27FC236}">
                <a16:creationId xmlns:a16="http://schemas.microsoft.com/office/drawing/2014/main" id="{928933B5-B4C8-4059-ABB7-B5FC8B44D7A6}"/>
              </a:ext>
            </a:extLst>
          </p:cNvPr>
          <p:cNvSpPr txBox="1">
            <a:spLocks/>
          </p:cNvSpPr>
          <p:nvPr/>
        </p:nvSpPr>
        <p:spPr>
          <a:xfrm>
            <a:off x="5579706" y="6457205"/>
            <a:ext cx="6612294" cy="4007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dirty="0"/>
              <a:t>Psychological Therapies Training and Research Clinic; School of Psychology</a:t>
            </a:r>
          </a:p>
        </p:txBody>
      </p:sp>
      <p:pic>
        <p:nvPicPr>
          <p:cNvPr id="6" name="Picture 5" descr="A picture containing icon&#10;&#10;Description automatically generated">
            <a:extLst>
              <a:ext uri="{FF2B5EF4-FFF2-40B4-BE49-F238E27FC236}">
                <a16:creationId xmlns:a16="http://schemas.microsoft.com/office/drawing/2014/main" id="{F968EDB5-DFFB-4067-9397-5514E0CE47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Tree>
    <p:extLst>
      <p:ext uri="{BB962C8B-B14F-4D97-AF65-F5344CB8AC3E}">
        <p14:creationId xmlns:p14="http://schemas.microsoft.com/office/powerpoint/2010/main" val="1674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24F60-CF5B-492B-A24F-35143EBEEBD4}"/>
              </a:ext>
            </a:extLst>
          </p:cNvPr>
          <p:cNvSpPr>
            <a:spLocks noGrp="1"/>
          </p:cNvSpPr>
          <p:nvPr>
            <p:ph type="title"/>
          </p:nvPr>
        </p:nvSpPr>
        <p:spPr>
          <a:xfrm>
            <a:off x="5147142" y="379172"/>
            <a:ext cx="2444622" cy="1325563"/>
          </a:xfrm>
        </p:spPr>
        <p:txBody>
          <a:bodyPr>
            <a:normAutofit/>
          </a:bodyPr>
          <a:lstStyle/>
          <a:p>
            <a:r>
              <a:rPr lang="en-GB" sz="4000" dirty="0">
                <a:solidFill>
                  <a:srgbClr val="0070C0"/>
                </a:solidFill>
              </a:rPr>
              <a:t>The River</a:t>
            </a:r>
          </a:p>
        </p:txBody>
      </p:sp>
      <p:pic>
        <p:nvPicPr>
          <p:cNvPr id="4" name="Picture 23" descr="Newcastle Master 2">
            <a:extLst>
              <a:ext uri="{FF2B5EF4-FFF2-40B4-BE49-F238E27FC236}">
                <a16:creationId xmlns:a16="http://schemas.microsoft.com/office/drawing/2014/main" id="{BA2CBBD1-A88D-452B-A747-7E2158E36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a:extLst>
              <a:ext uri="{FF2B5EF4-FFF2-40B4-BE49-F238E27FC236}">
                <a16:creationId xmlns:a16="http://schemas.microsoft.com/office/drawing/2014/main" id="{928933B5-B4C8-4059-ABB7-B5FC8B44D7A6}"/>
              </a:ext>
            </a:extLst>
          </p:cNvPr>
          <p:cNvSpPr txBox="1">
            <a:spLocks/>
          </p:cNvSpPr>
          <p:nvPr/>
        </p:nvSpPr>
        <p:spPr>
          <a:xfrm>
            <a:off x="5579706" y="6457205"/>
            <a:ext cx="6612294" cy="4007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600"/>
              <a:t>Psychological Therapies Training and Research Clinic; School of Psychology</a:t>
            </a:r>
            <a:endParaRPr lang="en-GB" sz="1600" dirty="0"/>
          </a:p>
        </p:txBody>
      </p:sp>
      <p:pic>
        <p:nvPicPr>
          <p:cNvPr id="1026" name="Picture 2" descr="River Stock Photos And Images - 123RF">
            <a:extLst>
              <a:ext uri="{FF2B5EF4-FFF2-40B4-BE49-F238E27FC236}">
                <a16:creationId xmlns:a16="http://schemas.microsoft.com/office/drawing/2014/main" id="{258FBC9D-9B16-497A-85AD-8137E3773B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4655" y="2000250"/>
            <a:ext cx="42862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rowning Businessman Stock Photo - Download Image Now - iStock">
            <a:extLst>
              <a:ext uri="{FF2B5EF4-FFF2-40B4-BE49-F238E27FC236}">
                <a16:creationId xmlns:a16="http://schemas.microsoft.com/office/drawing/2014/main" id="{4275E1E2-BB8B-48B7-AE58-E70E6C0BF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4294" y="1916906"/>
            <a:ext cx="4534068" cy="3024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icon&#10;&#10;Description automatically generated">
            <a:extLst>
              <a:ext uri="{FF2B5EF4-FFF2-40B4-BE49-F238E27FC236}">
                <a16:creationId xmlns:a16="http://schemas.microsoft.com/office/drawing/2014/main" id="{B879F053-34AB-4862-935A-A423FDC9C7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Tree>
    <p:extLst>
      <p:ext uri="{BB962C8B-B14F-4D97-AF65-F5344CB8AC3E}">
        <p14:creationId xmlns:p14="http://schemas.microsoft.com/office/powerpoint/2010/main" val="1766019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itle 1">
            <a:extLst>
              <a:ext uri="{FF2B5EF4-FFF2-40B4-BE49-F238E27FC236}">
                <a16:creationId xmlns:a16="http://schemas.microsoft.com/office/drawing/2014/main" id="{F3922ED8-F17D-44D9-BAD2-E0D5601014FA}"/>
              </a:ext>
            </a:extLst>
          </p:cNvPr>
          <p:cNvSpPr>
            <a:spLocks noGrp="1"/>
          </p:cNvSpPr>
          <p:nvPr>
            <p:ph type="ctrTitle"/>
          </p:nvPr>
        </p:nvSpPr>
        <p:spPr>
          <a:xfrm>
            <a:off x="2998177" y="967152"/>
            <a:ext cx="6013938" cy="643671"/>
          </a:xfrm>
        </p:spPr>
        <p:txBody>
          <a:bodyPr>
            <a:normAutofit/>
          </a:bodyPr>
          <a:lstStyle/>
          <a:p>
            <a:r>
              <a:rPr lang="en-GB" sz="3600" dirty="0">
                <a:solidFill>
                  <a:schemeClr val="accent1">
                    <a:lumMod val="75000"/>
                  </a:schemeClr>
                </a:solidFill>
              </a:rPr>
              <a:t>The role of our attention</a:t>
            </a:r>
          </a:p>
        </p:txBody>
      </p:sp>
      <p:sp>
        <p:nvSpPr>
          <p:cNvPr id="2" name="TextBox 1">
            <a:extLst>
              <a:ext uri="{FF2B5EF4-FFF2-40B4-BE49-F238E27FC236}">
                <a16:creationId xmlns:a16="http://schemas.microsoft.com/office/drawing/2014/main" id="{16276B74-663B-400F-A7AD-012D9065F394}"/>
              </a:ext>
            </a:extLst>
          </p:cNvPr>
          <p:cNvSpPr txBox="1"/>
          <p:nvPr/>
        </p:nvSpPr>
        <p:spPr>
          <a:xfrm>
            <a:off x="1539472" y="1869492"/>
            <a:ext cx="8931348"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t>When we feel anxious in social situations, it is very common for our minds to focus on what we are worrying about</a:t>
            </a:r>
          </a:p>
          <a:p>
            <a:pPr marL="342900" indent="-342900">
              <a:buFont typeface="Arial" panose="020B0604020202020204" pitchFamily="34" charset="0"/>
              <a:buChar char="•"/>
            </a:pPr>
            <a:r>
              <a:rPr lang="en-GB" sz="2400" dirty="0"/>
              <a:t>This usually means having an </a:t>
            </a:r>
            <a:r>
              <a:rPr lang="en-GB" sz="2400" b="1" dirty="0"/>
              <a:t>internal focus</a:t>
            </a:r>
            <a:r>
              <a:rPr lang="en-GB" sz="2400" dirty="0"/>
              <a:t> of attention 	</a:t>
            </a:r>
          </a:p>
          <a:p>
            <a:pPr marL="800100" lvl="1" indent="-342900">
              <a:buFont typeface="Arial" panose="020B0604020202020204" pitchFamily="34" charset="0"/>
              <a:buChar char="•"/>
            </a:pPr>
            <a:r>
              <a:rPr lang="en-GB" sz="2400" dirty="0"/>
              <a:t>Fixating on our body for signs of anxiety</a:t>
            </a:r>
          </a:p>
          <a:p>
            <a:pPr marL="800100" lvl="1" indent="-342900">
              <a:buFont typeface="Arial" panose="020B0604020202020204" pitchFamily="34" charset="0"/>
              <a:buChar char="•"/>
            </a:pPr>
            <a:r>
              <a:rPr lang="en-GB" sz="2400" dirty="0"/>
              <a:t>Focussing on worrying thoughts</a:t>
            </a:r>
          </a:p>
          <a:p>
            <a:pPr marL="342900" indent="-342900">
              <a:buFont typeface="Arial" panose="020B0604020202020204" pitchFamily="34" charset="0"/>
              <a:buChar char="•"/>
            </a:pPr>
            <a:r>
              <a:rPr lang="en-GB" sz="2400" dirty="0"/>
              <a:t>Internally-focussed attention can stop us from noticing our surroundings and finding out what is actually going on</a:t>
            </a:r>
          </a:p>
          <a:p>
            <a:pPr marL="342900" indent="-342900">
              <a:buFont typeface="Arial" panose="020B0604020202020204" pitchFamily="34" charset="0"/>
              <a:buChar char="•"/>
            </a:pPr>
            <a:r>
              <a:rPr lang="en-GB" sz="2400" dirty="0"/>
              <a:t>It also makes us more likely to notice sensations in our body that wouldn’t have otherwise bothered us </a:t>
            </a:r>
          </a:p>
          <a:p>
            <a:pPr marL="800100" lvl="1"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2492238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itle 1">
            <a:extLst>
              <a:ext uri="{FF2B5EF4-FFF2-40B4-BE49-F238E27FC236}">
                <a16:creationId xmlns:a16="http://schemas.microsoft.com/office/drawing/2014/main" id="{F3922ED8-F17D-44D9-BAD2-E0D5601014FA}"/>
              </a:ext>
            </a:extLst>
          </p:cNvPr>
          <p:cNvSpPr>
            <a:spLocks noGrp="1"/>
          </p:cNvSpPr>
          <p:nvPr>
            <p:ph type="ctrTitle"/>
          </p:nvPr>
        </p:nvSpPr>
        <p:spPr>
          <a:xfrm>
            <a:off x="2998177" y="967152"/>
            <a:ext cx="6013938" cy="643671"/>
          </a:xfrm>
        </p:spPr>
        <p:txBody>
          <a:bodyPr>
            <a:normAutofit/>
          </a:bodyPr>
          <a:lstStyle/>
          <a:p>
            <a:r>
              <a:rPr lang="en-GB" sz="3600">
                <a:solidFill>
                  <a:schemeClr val="accent1">
                    <a:lumMod val="75000"/>
                  </a:schemeClr>
                </a:solidFill>
              </a:rPr>
              <a:t>The role of our attention</a:t>
            </a:r>
            <a:endParaRPr lang="en-GB" sz="3600" dirty="0">
              <a:solidFill>
                <a:schemeClr val="accent1">
                  <a:lumMod val="75000"/>
                </a:schemeClr>
              </a:solidFill>
            </a:endParaRPr>
          </a:p>
        </p:txBody>
      </p:sp>
      <p:pic>
        <p:nvPicPr>
          <p:cNvPr id="4098" name="Picture 2">
            <a:extLst>
              <a:ext uri="{FF2B5EF4-FFF2-40B4-BE49-F238E27FC236}">
                <a16:creationId xmlns:a16="http://schemas.microsoft.com/office/drawing/2014/main" id="{72730C5B-9041-478D-A936-20B58A22F0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0" y="2004307"/>
            <a:ext cx="6667500"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8935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itle 1">
            <a:extLst>
              <a:ext uri="{FF2B5EF4-FFF2-40B4-BE49-F238E27FC236}">
                <a16:creationId xmlns:a16="http://schemas.microsoft.com/office/drawing/2014/main" id="{F3922ED8-F17D-44D9-BAD2-E0D5601014FA}"/>
              </a:ext>
            </a:extLst>
          </p:cNvPr>
          <p:cNvSpPr>
            <a:spLocks noGrp="1"/>
          </p:cNvSpPr>
          <p:nvPr>
            <p:ph type="ctrTitle"/>
          </p:nvPr>
        </p:nvSpPr>
        <p:spPr>
          <a:xfrm>
            <a:off x="2998177" y="967152"/>
            <a:ext cx="6013938" cy="643671"/>
          </a:xfrm>
        </p:spPr>
        <p:txBody>
          <a:bodyPr>
            <a:normAutofit/>
          </a:bodyPr>
          <a:lstStyle/>
          <a:p>
            <a:r>
              <a:rPr lang="en-GB" sz="3600" dirty="0">
                <a:solidFill>
                  <a:schemeClr val="accent1">
                    <a:lumMod val="75000"/>
                  </a:schemeClr>
                </a:solidFill>
              </a:rPr>
              <a:t>The role of our attention</a:t>
            </a:r>
          </a:p>
        </p:txBody>
      </p:sp>
      <p:pic>
        <p:nvPicPr>
          <p:cNvPr id="2050" name="Picture 2" descr="Power Tool: Mind FULL vs. Mindful">
            <a:extLst>
              <a:ext uri="{FF2B5EF4-FFF2-40B4-BE49-F238E27FC236}">
                <a16:creationId xmlns:a16="http://schemas.microsoft.com/office/drawing/2014/main" id="{42991872-F98A-4E60-909A-C498CA5FFD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9908" y="1720497"/>
            <a:ext cx="7610475" cy="4591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130DEBD-8389-448C-AF8C-0E682DCAEF18}"/>
              </a:ext>
            </a:extLst>
          </p:cNvPr>
          <p:cNvSpPr txBox="1"/>
          <p:nvPr/>
        </p:nvSpPr>
        <p:spPr>
          <a:xfrm>
            <a:off x="7619999" y="6421221"/>
            <a:ext cx="6096000" cy="276999"/>
          </a:xfrm>
          <a:prstGeom prst="rect">
            <a:avLst/>
          </a:prstGeom>
          <a:noFill/>
        </p:spPr>
        <p:txBody>
          <a:bodyPr wrap="square">
            <a:spAutoFit/>
          </a:bodyPr>
          <a:lstStyle/>
          <a:p>
            <a:r>
              <a:rPr lang="en-GB" sz="1200" dirty="0"/>
              <a:t>Source of image: 	https://coachcampus.com</a:t>
            </a:r>
          </a:p>
        </p:txBody>
      </p:sp>
    </p:spTree>
    <p:extLst>
      <p:ext uri="{BB962C8B-B14F-4D97-AF65-F5344CB8AC3E}">
        <p14:creationId xmlns:p14="http://schemas.microsoft.com/office/powerpoint/2010/main" val="3699634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BA2CBBD1-A88D-452B-A747-7E2158E36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27F82763-D481-4C03-A7C8-4EE9CE76387D}"/>
              </a:ext>
            </a:extLst>
          </p:cNvPr>
          <p:cNvSpPr txBox="1"/>
          <p:nvPr/>
        </p:nvSpPr>
        <p:spPr>
          <a:xfrm>
            <a:off x="4126430" y="3119203"/>
            <a:ext cx="2889954" cy="1169551"/>
          </a:xfrm>
          <a:prstGeom prst="rect">
            <a:avLst/>
          </a:prstGeom>
          <a:noFill/>
          <a:ln w="34925">
            <a:solidFill>
              <a:schemeClr val="accent1"/>
            </a:solidFill>
          </a:ln>
        </p:spPr>
        <p:txBody>
          <a:bodyPr wrap="square" rtlCol="0">
            <a:spAutoFit/>
          </a:bodyPr>
          <a:lstStyle/>
          <a:p>
            <a:pPr algn="ctr"/>
            <a:r>
              <a:rPr lang="en-GB" sz="1400" b="1" dirty="0"/>
              <a:t>Thoughts</a:t>
            </a:r>
            <a:r>
              <a:rPr lang="en-GB" sz="1400" dirty="0"/>
              <a:t>: “They’re so much cooler than me, they’ve already made loads of friends… why can’t I be that relaxed? No one will want to talk to me when I look this awkward”</a:t>
            </a:r>
            <a:endParaRPr lang="en-GB" sz="1400" b="1" dirty="0"/>
          </a:p>
        </p:txBody>
      </p:sp>
      <p:sp>
        <p:nvSpPr>
          <p:cNvPr id="13" name="TextBox 12">
            <a:extLst>
              <a:ext uri="{FF2B5EF4-FFF2-40B4-BE49-F238E27FC236}">
                <a16:creationId xmlns:a16="http://schemas.microsoft.com/office/drawing/2014/main" id="{F726A79E-274C-47F7-B425-414B353B3128}"/>
              </a:ext>
            </a:extLst>
          </p:cNvPr>
          <p:cNvSpPr txBox="1"/>
          <p:nvPr/>
        </p:nvSpPr>
        <p:spPr>
          <a:xfrm>
            <a:off x="8174697" y="4430972"/>
            <a:ext cx="1788483" cy="307777"/>
          </a:xfrm>
          <a:prstGeom prst="rect">
            <a:avLst/>
          </a:prstGeom>
          <a:noFill/>
          <a:ln w="34925">
            <a:solidFill>
              <a:srgbClr val="FFC000"/>
            </a:solidFill>
          </a:ln>
        </p:spPr>
        <p:txBody>
          <a:bodyPr wrap="square" rtlCol="0">
            <a:spAutoFit/>
          </a:bodyPr>
          <a:lstStyle/>
          <a:p>
            <a:pPr algn="ctr"/>
            <a:r>
              <a:rPr lang="en-GB" sz="1400" b="1" dirty="0"/>
              <a:t>Emotions</a:t>
            </a:r>
            <a:r>
              <a:rPr lang="en-GB" sz="1400" dirty="0"/>
              <a:t>: nervous</a:t>
            </a:r>
            <a:endParaRPr lang="en-GB" sz="1400" b="1" dirty="0"/>
          </a:p>
        </p:txBody>
      </p:sp>
      <p:sp>
        <p:nvSpPr>
          <p:cNvPr id="15" name="TextBox 14">
            <a:extLst>
              <a:ext uri="{FF2B5EF4-FFF2-40B4-BE49-F238E27FC236}">
                <a16:creationId xmlns:a16="http://schemas.microsoft.com/office/drawing/2014/main" id="{284A85E8-4800-4FC7-BF6E-054086063B95}"/>
              </a:ext>
            </a:extLst>
          </p:cNvPr>
          <p:cNvSpPr txBox="1"/>
          <p:nvPr/>
        </p:nvSpPr>
        <p:spPr>
          <a:xfrm>
            <a:off x="4599020" y="5192344"/>
            <a:ext cx="1983943" cy="954107"/>
          </a:xfrm>
          <a:prstGeom prst="rect">
            <a:avLst/>
          </a:prstGeom>
          <a:noFill/>
          <a:ln w="34925">
            <a:solidFill>
              <a:srgbClr val="FF0000"/>
            </a:solidFill>
          </a:ln>
        </p:spPr>
        <p:txBody>
          <a:bodyPr wrap="square" rtlCol="0">
            <a:spAutoFit/>
          </a:bodyPr>
          <a:lstStyle/>
          <a:p>
            <a:pPr algn="ctr"/>
            <a:r>
              <a:rPr lang="en-GB" sz="1400" b="1" dirty="0"/>
              <a:t>Behaviour</a:t>
            </a:r>
            <a:r>
              <a:rPr lang="en-GB" sz="1400" dirty="0"/>
              <a:t>: head down, focus on how I am standing, posture, try to look relaxed</a:t>
            </a:r>
            <a:endParaRPr lang="en-GB" sz="1400" b="1" dirty="0"/>
          </a:p>
        </p:txBody>
      </p:sp>
      <p:sp>
        <p:nvSpPr>
          <p:cNvPr id="23" name="TextBox 22">
            <a:extLst>
              <a:ext uri="{FF2B5EF4-FFF2-40B4-BE49-F238E27FC236}">
                <a16:creationId xmlns:a16="http://schemas.microsoft.com/office/drawing/2014/main" id="{AD27140E-C32E-4A62-8ED5-832A033D6C68}"/>
              </a:ext>
            </a:extLst>
          </p:cNvPr>
          <p:cNvSpPr txBox="1"/>
          <p:nvPr/>
        </p:nvSpPr>
        <p:spPr>
          <a:xfrm>
            <a:off x="4340873" y="1518636"/>
            <a:ext cx="2461068" cy="738664"/>
          </a:xfrm>
          <a:prstGeom prst="rect">
            <a:avLst/>
          </a:prstGeom>
          <a:noFill/>
          <a:ln w="34925">
            <a:solidFill>
              <a:srgbClr val="92D050"/>
            </a:solidFill>
          </a:ln>
        </p:spPr>
        <p:txBody>
          <a:bodyPr wrap="square" rtlCol="0">
            <a:spAutoFit/>
          </a:bodyPr>
          <a:lstStyle/>
          <a:p>
            <a:pPr algn="ctr"/>
            <a:r>
              <a:rPr lang="en-GB" sz="1400" dirty="0"/>
              <a:t>Seeing a group of people in Freshers’ week laughing and hugging on a pub crawl</a:t>
            </a:r>
          </a:p>
        </p:txBody>
      </p:sp>
      <p:cxnSp>
        <p:nvCxnSpPr>
          <p:cNvPr id="24" name="Straight Arrow Connector 23">
            <a:extLst>
              <a:ext uri="{FF2B5EF4-FFF2-40B4-BE49-F238E27FC236}">
                <a16:creationId xmlns:a16="http://schemas.microsoft.com/office/drawing/2014/main" id="{26C4D9AD-D216-43C3-BD02-41E055EF6A89}"/>
              </a:ext>
            </a:extLst>
          </p:cNvPr>
          <p:cNvCxnSpPr>
            <a:cxnSpLocks/>
          </p:cNvCxnSpPr>
          <p:nvPr/>
        </p:nvCxnSpPr>
        <p:spPr>
          <a:xfrm>
            <a:off x="5571407" y="2387127"/>
            <a:ext cx="0" cy="55666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A picture containing icon&#10;&#10;Description automatically generated">
            <a:extLst>
              <a:ext uri="{FF2B5EF4-FFF2-40B4-BE49-F238E27FC236}">
                <a16:creationId xmlns:a16="http://schemas.microsoft.com/office/drawing/2014/main" id="{A6F0DF2E-B3CF-43FB-BF53-9E209E330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14" name="Title 1">
            <a:extLst>
              <a:ext uri="{FF2B5EF4-FFF2-40B4-BE49-F238E27FC236}">
                <a16:creationId xmlns:a16="http://schemas.microsoft.com/office/drawing/2014/main" id="{46E00A24-ECD7-4150-85DD-8D9C3F7405A4}"/>
              </a:ext>
            </a:extLst>
          </p:cNvPr>
          <p:cNvSpPr txBox="1">
            <a:spLocks/>
          </p:cNvSpPr>
          <p:nvPr/>
        </p:nvSpPr>
        <p:spPr>
          <a:xfrm>
            <a:off x="2502988" y="569483"/>
            <a:ext cx="6751093" cy="643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900" dirty="0">
                <a:solidFill>
                  <a:schemeClr val="accent1">
                    <a:lumMod val="75000"/>
                  </a:schemeClr>
                </a:solidFill>
              </a:rPr>
              <a:t>Attention and the vicious cycle</a:t>
            </a:r>
          </a:p>
        </p:txBody>
      </p:sp>
      <p:sp>
        <p:nvSpPr>
          <p:cNvPr id="16" name="TextBox 15">
            <a:extLst>
              <a:ext uri="{FF2B5EF4-FFF2-40B4-BE49-F238E27FC236}">
                <a16:creationId xmlns:a16="http://schemas.microsoft.com/office/drawing/2014/main" id="{026DAC00-EC67-44D7-963B-4253CDCEE0E2}"/>
              </a:ext>
            </a:extLst>
          </p:cNvPr>
          <p:cNvSpPr txBox="1"/>
          <p:nvPr/>
        </p:nvSpPr>
        <p:spPr>
          <a:xfrm>
            <a:off x="1492496" y="4323250"/>
            <a:ext cx="1654343" cy="523220"/>
          </a:xfrm>
          <a:prstGeom prst="rect">
            <a:avLst/>
          </a:prstGeom>
          <a:noFill/>
          <a:ln w="34925">
            <a:solidFill>
              <a:srgbClr val="7030A0"/>
            </a:solidFill>
          </a:ln>
        </p:spPr>
        <p:txBody>
          <a:bodyPr wrap="square" rtlCol="0">
            <a:spAutoFit/>
          </a:bodyPr>
          <a:lstStyle/>
          <a:p>
            <a:pPr algn="ctr"/>
            <a:r>
              <a:rPr lang="en-GB" sz="1400" b="1" dirty="0"/>
              <a:t>Physical</a:t>
            </a:r>
            <a:r>
              <a:rPr lang="en-GB" sz="1400" dirty="0"/>
              <a:t>: tense, tremors, hot</a:t>
            </a:r>
            <a:endParaRPr lang="en-GB" sz="1400" b="1" dirty="0"/>
          </a:p>
        </p:txBody>
      </p:sp>
      <p:cxnSp>
        <p:nvCxnSpPr>
          <p:cNvPr id="17" name="Straight Arrow Connector 16">
            <a:extLst>
              <a:ext uri="{FF2B5EF4-FFF2-40B4-BE49-F238E27FC236}">
                <a16:creationId xmlns:a16="http://schemas.microsoft.com/office/drawing/2014/main" id="{5F5416B3-3C60-4EB7-8F2C-BA59C80277C7}"/>
              </a:ext>
            </a:extLst>
          </p:cNvPr>
          <p:cNvCxnSpPr>
            <a:cxnSpLocks/>
          </p:cNvCxnSpPr>
          <p:nvPr/>
        </p:nvCxnSpPr>
        <p:spPr>
          <a:xfrm>
            <a:off x="7171527" y="3703978"/>
            <a:ext cx="1897411" cy="61927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D6971BB-2F5F-45C6-8A2C-CDE2CF2D97B0}"/>
              </a:ext>
            </a:extLst>
          </p:cNvPr>
          <p:cNvCxnSpPr>
            <a:cxnSpLocks/>
          </p:cNvCxnSpPr>
          <p:nvPr/>
        </p:nvCxnSpPr>
        <p:spPr>
          <a:xfrm flipH="1">
            <a:off x="6694311" y="4846470"/>
            <a:ext cx="2374627" cy="82292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AE87F4-EF8C-4A0A-8B41-CB14418F299C}"/>
              </a:ext>
            </a:extLst>
          </p:cNvPr>
          <p:cNvCxnSpPr>
            <a:cxnSpLocks/>
          </p:cNvCxnSpPr>
          <p:nvPr/>
        </p:nvCxnSpPr>
        <p:spPr>
          <a:xfrm flipH="1" flipV="1">
            <a:off x="2319667" y="5000978"/>
            <a:ext cx="2168005" cy="74291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68DBE58-8F6C-4CF9-A5EC-021432D31E09}"/>
              </a:ext>
            </a:extLst>
          </p:cNvPr>
          <p:cNvCxnSpPr>
            <a:cxnSpLocks/>
          </p:cNvCxnSpPr>
          <p:nvPr/>
        </p:nvCxnSpPr>
        <p:spPr>
          <a:xfrm flipV="1">
            <a:off x="2319667" y="3703978"/>
            <a:ext cx="1665311" cy="48853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5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23"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itle 1">
            <a:extLst>
              <a:ext uri="{FF2B5EF4-FFF2-40B4-BE49-F238E27FC236}">
                <a16:creationId xmlns:a16="http://schemas.microsoft.com/office/drawing/2014/main" id="{F3922ED8-F17D-44D9-BAD2-E0D5601014FA}"/>
              </a:ext>
            </a:extLst>
          </p:cNvPr>
          <p:cNvSpPr>
            <a:spLocks noGrp="1"/>
          </p:cNvSpPr>
          <p:nvPr>
            <p:ph type="ctrTitle"/>
          </p:nvPr>
        </p:nvSpPr>
        <p:spPr>
          <a:xfrm>
            <a:off x="2998177" y="967152"/>
            <a:ext cx="6013938" cy="643671"/>
          </a:xfrm>
        </p:spPr>
        <p:txBody>
          <a:bodyPr>
            <a:normAutofit fontScale="90000"/>
          </a:bodyPr>
          <a:lstStyle/>
          <a:p>
            <a:r>
              <a:rPr lang="en-GB" sz="3600" dirty="0">
                <a:solidFill>
                  <a:schemeClr val="accent1">
                    <a:lumMod val="75000"/>
                  </a:schemeClr>
                </a:solidFill>
              </a:rPr>
              <a:t>Exercise – changing the focus of attention</a:t>
            </a:r>
          </a:p>
        </p:txBody>
      </p:sp>
      <p:sp>
        <p:nvSpPr>
          <p:cNvPr id="2" name="TextBox 1">
            <a:extLst>
              <a:ext uri="{FF2B5EF4-FFF2-40B4-BE49-F238E27FC236}">
                <a16:creationId xmlns:a16="http://schemas.microsoft.com/office/drawing/2014/main" id="{16276B74-663B-400F-A7AD-012D9065F394}"/>
              </a:ext>
            </a:extLst>
          </p:cNvPr>
          <p:cNvSpPr txBox="1"/>
          <p:nvPr/>
        </p:nvSpPr>
        <p:spPr>
          <a:xfrm>
            <a:off x="1539472" y="1869492"/>
            <a:ext cx="8931348" cy="2677656"/>
          </a:xfrm>
          <a:prstGeom prst="rect">
            <a:avLst/>
          </a:prstGeom>
          <a:noFill/>
        </p:spPr>
        <p:txBody>
          <a:bodyPr wrap="square" rtlCol="0">
            <a:spAutoFit/>
          </a:bodyPr>
          <a:lstStyle/>
          <a:p>
            <a:pPr marL="342900" indent="-342900">
              <a:buFont typeface="Arial" panose="020B0604020202020204" pitchFamily="34" charset="0"/>
              <a:buChar char="•"/>
            </a:pPr>
            <a:r>
              <a:rPr lang="en-GB" sz="2400" dirty="0"/>
              <a:t>As a group, take 60 seconds and with eyes closed, focus all of your attention on your body and pay close attention to any sensations going on inside it</a:t>
            </a:r>
          </a:p>
          <a:p>
            <a:pPr marL="342900" indent="-342900">
              <a:buFont typeface="Arial" panose="020B0604020202020204" pitchFamily="34" charset="0"/>
              <a:buChar char="•"/>
            </a:pPr>
            <a:r>
              <a:rPr lang="en-GB" sz="2400" dirty="0"/>
              <a:t>Then, take 60 seconds and tune your attention to your surroundings, listen to any sounds going on around you</a:t>
            </a:r>
          </a:p>
          <a:p>
            <a:pPr marL="342900" indent="-342900">
              <a:buFont typeface="Arial" panose="020B0604020202020204" pitchFamily="34" charset="0"/>
              <a:buChar char="•"/>
            </a:pPr>
            <a:r>
              <a:rPr lang="en-GB" sz="2400" dirty="0"/>
              <a:t>If your mind wanders, just gently bring it back to the task</a:t>
            </a:r>
          </a:p>
          <a:p>
            <a:pPr marL="800100" lvl="1"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197665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756822" y="941695"/>
            <a:ext cx="6751093" cy="643933"/>
          </a:xfrm>
        </p:spPr>
        <p:txBody>
          <a:bodyPr>
            <a:normAutofit/>
          </a:bodyPr>
          <a:lstStyle/>
          <a:p>
            <a:r>
              <a:rPr lang="en-GB" sz="4000" dirty="0">
                <a:solidFill>
                  <a:schemeClr val="accent1">
                    <a:lumMod val="75000"/>
                  </a:schemeClr>
                </a:solidFill>
              </a:rPr>
              <a:t>Housekeeping</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Content Placeholder 2">
            <a:extLst>
              <a:ext uri="{FF2B5EF4-FFF2-40B4-BE49-F238E27FC236}">
                <a16:creationId xmlns:a16="http://schemas.microsoft.com/office/drawing/2014/main" id="{8AE49209-BD5B-4D1C-8D51-E63C5DC1F5AF}"/>
              </a:ext>
            </a:extLst>
          </p:cNvPr>
          <p:cNvSpPr txBox="1">
            <a:spLocks/>
          </p:cNvSpPr>
          <p:nvPr/>
        </p:nvSpPr>
        <p:spPr>
          <a:xfrm>
            <a:off x="838200" y="2322607"/>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Today’s workshop will run for 90 minutes and is designed to be interactive – we encourage participation </a:t>
            </a:r>
          </a:p>
          <a:p>
            <a:pPr marL="342900" indent="-342900" algn="l">
              <a:buFont typeface="Arial" panose="020B0604020202020204" pitchFamily="34" charset="0"/>
              <a:buChar char="•"/>
            </a:pPr>
            <a:r>
              <a:rPr lang="en-GB" dirty="0"/>
              <a:t>Confidentiality – we encourage participation, especially considering the content of this group. However, you are not expected to share anything that you do not want to, anything disclosed will be kept confidential within the group – please see confidentiality rules for further information</a:t>
            </a:r>
          </a:p>
          <a:p>
            <a:pPr marL="342900" indent="-342900" algn="l">
              <a:buFont typeface="Arial" panose="020B0604020202020204" pitchFamily="34" charset="0"/>
              <a:buChar char="•"/>
            </a:pPr>
            <a:r>
              <a:rPr lang="en-GB" dirty="0"/>
              <a:t>Please be respectful of other group members who may choose to share their experiences – maintain the confidentiality of the group</a:t>
            </a:r>
          </a:p>
        </p:txBody>
      </p:sp>
    </p:spTree>
    <p:extLst>
      <p:ext uri="{BB962C8B-B14F-4D97-AF65-F5344CB8AC3E}">
        <p14:creationId xmlns:p14="http://schemas.microsoft.com/office/powerpoint/2010/main" val="3725600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itle 1">
            <a:extLst>
              <a:ext uri="{FF2B5EF4-FFF2-40B4-BE49-F238E27FC236}">
                <a16:creationId xmlns:a16="http://schemas.microsoft.com/office/drawing/2014/main" id="{F3922ED8-F17D-44D9-BAD2-E0D5601014FA}"/>
              </a:ext>
            </a:extLst>
          </p:cNvPr>
          <p:cNvSpPr>
            <a:spLocks noGrp="1"/>
          </p:cNvSpPr>
          <p:nvPr>
            <p:ph type="ctrTitle"/>
          </p:nvPr>
        </p:nvSpPr>
        <p:spPr>
          <a:xfrm>
            <a:off x="2998177" y="967152"/>
            <a:ext cx="6013938" cy="643671"/>
          </a:xfrm>
        </p:spPr>
        <p:txBody>
          <a:bodyPr>
            <a:normAutofit/>
          </a:bodyPr>
          <a:lstStyle/>
          <a:p>
            <a:r>
              <a:rPr lang="en-GB" sz="3600" dirty="0">
                <a:solidFill>
                  <a:schemeClr val="accent1">
                    <a:lumMod val="75000"/>
                  </a:schemeClr>
                </a:solidFill>
              </a:rPr>
              <a:t>Feedback</a:t>
            </a:r>
          </a:p>
        </p:txBody>
      </p:sp>
      <p:sp>
        <p:nvSpPr>
          <p:cNvPr id="2" name="TextBox 1">
            <a:extLst>
              <a:ext uri="{FF2B5EF4-FFF2-40B4-BE49-F238E27FC236}">
                <a16:creationId xmlns:a16="http://schemas.microsoft.com/office/drawing/2014/main" id="{16276B74-663B-400F-A7AD-012D9065F394}"/>
              </a:ext>
            </a:extLst>
          </p:cNvPr>
          <p:cNvSpPr txBox="1"/>
          <p:nvPr/>
        </p:nvSpPr>
        <p:spPr>
          <a:xfrm>
            <a:off x="1539472" y="1869492"/>
            <a:ext cx="8931348"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a:t>What difference did changing the focus of attention make?</a:t>
            </a:r>
          </a:p>
          <a:p>
            <a:pPr marL="342900" indent="-342900">
              <a:buFont typeface="Arial" panose="020B0604020202020204" pitchFamily="34" charset="0"/>
              <a:buChar char="•"/>
            </a:pPr>
            <a:r>
              <a:rPr lang="en-GB" sz="2400" dirty="0"/>
              <a:t>What did you notice? </a:t>
            </a:r>
          </a:p>
          <a:p>
            <a:pPr marL="342900" indent="-342900">
              <a:buFont typeface="Arial" panose="020B0604020202020204" pitchFamily="34" charset="0"/>
              <a:buChar char="•"/>
            </a:pPr>
            <a:r>
              <a:rPr lang="en-GB" sz="2400" dirty="0"/>
              <a:t>What insight does this offer for what our minds do when comparing ourselves to others?</a:t>
            </a:r>
          </a:p>
          <a:p>
            <a:pPr marL="342900" indent="-342900">
              <a:buFont typeface="Arial" panose="020B0604020202020204" pitchFamily="34" charset="0"/>
              <a:buChar char="•"/>
            </a:pPr>
            <a:r>
              <a:rPr lang="en-GB" sz="2400" dirty="0"/>
              <a:t>How could we influence our attention in a new way during these situations? </a:t>
            </a:r>
          </a:p>
          <a:p>
            <a:pPr marL="342900" indent="-342900">
              <a:buFont typeface="Arial" panose="020B0604020202020204" pitchFamily="34" charset="0"/>
              <a:buChar char="•"/>
            </a:pPr>
            <a:r>
              <a:rPr lang="en-GB" sz="2400" dirty="0"/>
              <a:t>Where can our mind be placed? </a:t>
            </a:r>
          </a:p>
          <a:p>
            <a:pPr marL="342900" indent="-342900">
              <a:buFont typeface="Arial" panose="020B0604020202020204" pitchFamily="34" charset="0"/>
              <a:buChar char="•"/>
            </a:pPr>
            <a:endParaRPr lang="en-GB" sz="2400" dirty="0"/>
          </a:p>
          <a:p>
            <a:pPr marL="800100" lvl="1"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2187756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itle 1">
            <a:extLst>
              <a:ext uri="{FF2B5EF4-FFF2-40B4-BE49-F238E27FC236}">
                <a16:creationId xmlns:a16="http://schemas.microsoft.com/office/drawing/2014/main" id="{7095A8B7-7F41-48E6-AA7B-2869F8392A4F}"/>
              </a:ext>
            </a:extLst>
          </p:cNvPr>
          <p:cNvSpPr>
            <a:spLocks noGrp="1"/>
          </p:cNvSpPr>
          <p:nvPr>
            <p:ph type="ctrTitle"/>
          </p:nvPr>
        </p:nvSpPr>
        <p:spPr>
          <a:xfrm>
            <a:off x="1524000" y="360562"/>
            <a:ext cx="9144000" cy="1001235"/>
          </a:xfrm>
        </p:spPr>
        <p:txBody>
          <a:bodyPr>
            <a:normAutofit/>
          </a:bodyPr>
          <a:lstStyle/>
          <a:p>
            <a:r>
              <a:rPr lang="en-GB" sz="4000" dirty="0">
                <a:solidFill>
                  <a:schemeClr val="accent1">
                    <a:lumMod val="75000"/>
                  </a:schemeClr>
                </a:solidFill>
              </a:rPr>
              <a:t>Unhelpful Thought Patterns</a:t>
            </a:r>
            <a:endParaRPr lang="en-GB" sz="4000" dirty="0"/>
          </a:p>
        </p:txBody>
      </p:sp>
      <p:sp>
        <p:nvSpPr>
          <p:cNvPr id="2" name="TextBox 1">
            <a:extLst>
              <a:ext uri="{FF2B5EF4-FFF2-40B4-BE49-F238E27FC236}">
                <a16:creationId xmlns:a16="http://schemas.microsoft.com/office/drawing/2014/main" id="{B6AD05A0-5A8C-4153-944D-797307841827}"/>
              </a:ext>
            </a:extLst>
          </p:cNvPr>
          <p:cNvSpPr txBox="1"/>
          <p:nvPr/>
        </p:nvSpPr>
        <p:spPr>
          <a:xfrm>
            <a:off x="325464" y="1640920"/>
            <a:ext cx="5770536" cy="4247317"/>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0070C0"/>
                </a:solidFill>
              </a:rPr>
              <a:t>Mental Filter </a:t>
            </a:r>
            <a:r>
              <a:rPr lang="en-GB" dirty="0"/>
              <a:t>– When we notice only what the filter allows or wants us to notice, and we dismiss anything that doesn’t ‘fit’. I.e. when we think we are stupid, we look for evidence to support it</a:t>
            </a:r>
          </a:p>
          <a:p>
            <a:pPr marL="285750" indent="-285750">
              <a:buFont typeface="Arial" panose="020B0604020202020204" pitchFamily="34" charset="0"/>
              <a:buChar char="•"/>
            </a:pPr>
            <a:r>
              <a:rPr lang="en-GB" b="1" dirty="0">
                <a:solidFill>
                  <a:srgbClr val="0070C0"/>
                </a:solidFill>
              </a:rPr>
              <a:t>Prediction </a:t>
            </a:r>
            <a:r>
              <a:rPr lang="en-GB" dirty="0"/>
              <a:t>– Believing we know what the outcome of something will be or what will happen in the future. I.e. I will fail</a:t>
            </a:r>
          </a:p>
          <a:p>
            <a:pPr marL="285750" indent="-285750">
              <a:buFont typeface="Arial" panose="020B0604020202020204" pitchFamily="34" charset="0"/>
              <a:buChar char="•"/>
            </a:pPr>
            <a:r>
              <a:rPr lang="en-GB" b="1" dirty="0">
                <a:solidFill>
                  <a:srgbClr val="0070C0"/>
                </a:solidFill>
              </a:rPr>
              <a:t>Mind-Reading</a:t>
            </a:r>
            <a:r>
              <a:rPr lang="en-GB" dirty="0"/>
              <a:t> – Assuming we know what others are thinking (usually about us) i.e. they don’t like me</a:t>
            </a:r>
          </a:p>
          <a:p>
            <a:pPr marL="285750" indent="-285750">
              <a:buFont typeface="Arial" panose="020B0604020202020204" pitchFamily="34" charset="0"/>
              <a:buChar char="•"/>
            </a:pPr>
            <a:r>
              <a:rPr lang="en-GB" b="1" dirty="0">
                <a:solidFill>
                  <a:srgbClr val="0070C0"/>
                </a:solidFill>
              </a:rPr>
              <a:t>Critical self </a:t>
            </a:r>
            <a:r>
              <a:rPr lang="en-GB" dirty="0"/>
              <a:t>– Putting ourselves down, self-criticism, blaming ourselves for events that are not entirely our responsibility</a:t>
            </a:r>
          </a:p>
          <a:p>
            <a:pPr marL="285750" indent="-285750">
              <a:buFont typeface="Arial" panose="020B0604020202020204" pitchFamily="34" charset="0"/>
              <a:buChar char="•"/>
            </a:pPr>
            <a:r>
              <a:rPr lang="en-GB" b="1" dirty="0" err="1">
                <a:solidFill>
                  <a:srgbClr val="0070C0"/>
                </a:solidFill>
              </a:rPr>
              <a:t>Should’s</a:t>
            </a:r>
            <a:r>
              <a:rPr lang="en-GB" b="1" dirty="0">
                <a:solidFill>
                  <a:srgbClr val="0070C0"/>
                </a:solidFill>
              </a:rPr>
              <a:t> and musts </a:t>
            </a:r>
            <a:r>
              <a:rPr lang="en-GB" dirty="0"/>
              <a:t>– Thinking ‘I should’ (‘or shouldn’t’) and I must.. i.e. I must put pressure on myself to meet expectations</a:t>
            </a:r>
          </a:p>
        </p:txBody>
      </p:sp>
      <p:sp>
        <p:nvSpPr>
          <p:cNvPr id="7" name="TextBox 6">
            <a:extLst>
              <a:ext uri="{FF2B5EF4-FFF2-40B4-BE49-F238E27FC236}">
                <a16:creationId xmlns:a16="http://schemas.microsoft.com/office/drawing/2014/main" id="{8993436B-3263-490A-B276-1BE489BF3478}"/>
              </a:ext>
            </a:extLst>
          </p:cNvPr>
          <p:cNvSpPr txBox="1"/>
          <p:nvPr/>
        </p:nvSpPr>
        <p:spPr>
          <a:xfrm>
            <a:off x="6096000" y="1640920"/>
            <a:ext cx="5770536" cy="4524315"/>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0070C0"/>
                </a:solidFill>
              </a:rPr>
              <a:t>Judgements </a:t>
            </a:r>
            <a:r>
              <a:rPr lang="en-GB" dirty="0"/>
              <a:t>– Making evaluations or judgments about events, ourselves or others rather than describing what we may have evidence for</a:t>
            </a:r>
          </a:p>
          <a:p>
            <a:pPr marL="285750" indent="-285750">
              <a:buFont typeface="Arial" panose="020B0604020202020204" pitchFamily="34" charset="0"/>
              <a:buChar char="•"/>
            </a:pPr>
            <a:r>
              <a:rPr lang="en-GB" b="1" dirty="0">
                <a:solidFill>
                  <a:srgbClr val="0070C0"/>
                </a:solidFill>
              </a:rPr>
              <a:t>Emotional Reasoning </a:t>
            </a:r>
            <a:r>
              <a:rPr lang="en-GB" dirty="0"/>
              <a:t>– I feel bad so it must be bad i.e. I feel anxious so something bad is about to happen </a:t>
            </a:r>
          </a:p>
          <a:p>
            <a:pPr marL="285750" indent="-285750">
              <a:buFont typeface="Arial" panose="020B0604020202020204" pitchFamily="34" charset="0"/>
              <a:buChar char="•"/>
            </a:pPr>
            <a:r>
              <a:rPr lang="en-GB" b="1" dirty="0">
                <a:solidFill>
                  <a:srgbClr val="0070C0"/>
                </a:solidFill>
              </a:rPr>
              <a:t>Mountains and Molehills</a:t>
            </a:r>
            <a:r>
              <a:rPr lang="en-GB" dirty="0"/>
              <a:t> – Exaggerating the risk of danger or the negatives and minimising positives or how likely things will be to turn out</a:t>
            </a:r>
          </a:p>
          <a:p>
            <a:pPr marL="285750" indent="-285750">
              <a:buFont typeface="Arial" panose="020B0604020202020204" pitchFamily="34" charset="0"/>
              <a:buChar char="•"/>
            </a:pPr>
            <a:r>
              <a:rPr lang="en-GB" b="1" dirty="0">
                <a:solidFill>
                  <a:srgbClr val="0070C0"/>
                </a:solidFill>
              </a:rPr>
              <a:t>Catastrophising </a:t>
            </a:r>
            <a:r>
              <a:rPr lang="en-GB" dirty="0"/>
              <a:t>– Imagining and believing that the worst thing will happen </a:t>
            </a:r>
          </a:p>
          <a:p>
            <a:pPr marL="285750" indent="-285750">
              <a:buFont typeface="Arial" panose="020B0604020202020204" pitchFamily="34" charset="0"/>
              <a:buChar char="•"/>
            </a:pPr>
            <a:r>
              <a:rPr lang="en-GB" b="1" dirty="0">
                <a:solidFill>
                  <a:srgbClr val="0070C0"/>
                </a:solidFill>
              </a:rPr>
              <a:t>Black and white thinking </a:t>
            </a:r>
            <a:r>
              <a:rPr lang="en-GB" dirty="0"/>
              <a:t>– Believing that things or ourselves are good or bad, right or wrong with no in-between or middle ground</a:t>
            </a:r>
          </a:p>
          <a:p>
            <a:pPr marL="285750" indent="-285750">
              <a:buFont typeface="Arial" panose="020B0604020202020204" pitchFamily="34" charset="0"/>
              <a:buChar char="•"/>
            </a:pPr>
            <a:r>
              <a:rPr lang="en-GB" b="1" dirty="0">
                <a:solidFill>
                  <a:srgbClr val="0070C0"/>
                </a:solidFill>
              </a:rPr>
              <a:t>Memories </a:t>
            </a:r>
            <a:r>
              <a:rPr lang="en-GB" dirty="0"/>
              <a:t>– Current situations and events can trigger upsetting memories, leading us to believe that it is happening again which can cause distress</a:t>
            </a:r>
          </a:p>
        </p:txBody>
      </p:sp>
    </p:spTree>
    <p:extLst>
      <p:ext uri="{BB962C8B-B14F-4D97-AF65-F5344CB8AC3E}">
        <p14:creationId xmlns:p14="http://schemas.microsoft.com/office/powerpoint/2010/main" val="1191005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itle 1">
            <a:extLst>
              <a:ext uri="{FF2B5EF4-FFF2-40B4-BE49-F238E27FC236}">
                <a16:creationId xmlns:a16="http://schemas.microsoft.com/office/drawing/2014/main" id="{7095A8B7-7F41-48E6-AA7B-2869F8392A4F}"/>
              </a:ext>
            </a:extLst>
          </p:cNvPr>
          <p:cNvSpPr>
            <a:spLocks noGrp="1"/>
          </p:cNvSpPr>
          <p:nvPr>
            <p:ph type="ctrTitle"/>
          </p:nvPr>
        </p:nvSpPr>
        <p:spPr>
          <a:xfrm>
            <a:off x="1524000" y="360562"/>
            <a:ext cx="9144000" cy="1001235"/>
          </a:xfrm>
        </p:spPr>
        <p:txBody>
          <a:bodyPr>
            <a:normAutofit/>
          </a:bodyPr>
          <a:lstStyle/>
          <a:p>
            <a:r>
              <a:rPr lang="en-GB" sz="4000" dirty="0">
                <a:solidFill>
                  <a:schemeClr val="accent1">
                    <a:lumMod val="75000"/>
                  </a:schemeClr>
                </a:solidFill>
              </a:rPr>
              <a:t>Unhelpful Thought Patterns</a:t>
            </a:r>
            <a:endParaRPr lang="en-GB" sz="4000" dirty="0"/>
          </a:p>
        </p:txBody>
      </p:sp>
      <p:sp>
        <p:nvSpPr>
          <p:cNvPr id="2" name="TextBox 1">
            <a:extLst>
              <a:ext uri="{FF2B5EF4-FFF2-40B4-BE49-F238E27FC236}">
                <a16:creationId xmlns:a16="http://schemas.microsoft.com/office/drawing/2014/main" id="{B6AD05A0-5A8C-4153-944D-797307841827}"/>
              </a:ext>
            </a:extLst>
          </p:cNvPr>
          <p:cNvSpPr txBox="1"/>
          <p:nvPr/>
        </p:nvSpPr>
        <p:spPr>
          <a:xfrm>
            <a:off x="325464" y="1640920"/>
            <a:ext cx="5770536" cy="4247317"/>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0070C0"/>
                </a:solidFill>
                <a:highlight>
                  <a:srgbClr val="FFFF00"/>
                </a:highlight>
              </a:rPr>
              <a:t>Mental Filter </a:t>
            </a:r>
            <a:r>
              <a:rPr lang="en-GB" dirty="0">
                <a:highlight>
                  <a:srgbClr val="FFFF00"/>
                </a:highlight>
              </a:rPr>
              <a:t>– When we notice only what the filter allows or wants us to notice, and we dismiss anything that doesn’t ‘fit’. I.e. when we think we are stupid, we look for evidence to support it</a:t>
            </a:r>
          </a:p>
          <a:p>
            <a:pPr marL="285750" indent="-285750">
              <a:buFont typeface="Arial" panose="020B0604020202020204" pitchFamily="34" charset="0"/>
              <a:buChar char="•"/>
            </a:pPr>
            <a:r>
              <a:rPr lang="en-GB" b="1" dirty="0">
                <a:solidFill>
                  <a:srgbClr val="0070C0"/>
                </a:solidFill>
              </a:rPr>
              <a:t>Prediction </a:t>
            </a:r>
            <a:r>
              <a:rPr lang="en-GB" dirty="0"/>
              <a:t>– Believing we know what the outcome of something will be or what will happen in the future. I.e. I will fail</a:t>
            </a:r>
          </a:p>
          <a:p>
            <a:pPr marL="285750" indent="-285750">
              <a:buFont typeface="Arial" panose="020B0604020202020204" pitchFamily="34" charset="0"/>
              <a:buChar char="•"/>
            </a:pPr>
            <a:r>
              <a:rPr lang="en-GB" b="1" dirty="0">
                <a:solidFill>
                  <a:srgbClr val="0070C0"/>
                </a:solidFill>
                <a:highlight>
                  <a:srgbClr val="FFFF00"/>
                </a:highlight>
              </a:rPr>
              <a:t>Mind-Reading</a:t>
            </a:r>
            <a:r>
              <a:rPr lang="en-GB" dirty="0">
                <a:highlight>
                  <a:srgbClr val="FFFF00"/>
                </a:highlight>
              </a:rPr>
              <a:t> – Assuming we know what others are thinking (usually about us) i.e. they don’t like me</a:t>
            </a:r>
          </a:p>
          <a:p>
            <a:pPr marL="285750" indent="-285750">
              <a:buFont typeface="Arial" panose="020B0604020202020204" pitchFamily="34" charset="0"/>
              <a:buChar char="•"/>
            </a:pPr>
            <a:r>
              <a:rPr lang="en-GB" b="1" dirty="0">
                <a:solidFill>
                  <a:srgbClr val="0070C0"/>
                </a:solidFill>
                <a:highlight>
                  <a:srgbClr val="FFFF00"/>
                </a:highlight>
              </a:rPr>
              <a:t>Critical self </a:t>
            </a:r>
            <a:r>
              <a:rPr lang="en-GB" dirty="0">
                <a:highlight>
                  <a:srgbClr val="FFFF00"/>
                </a:highlight>
              </a:rPr>
              <a:t>– Putting ourselves down, self-criticism, blaming ourselves for events that are not entirely our responsibility</a:t>
            </a:r>
          </a:p>
          <a:p>
            <a:pPr marL="285750" indent="-285750">
              <a:buFont typeface="Arial" panose="020B0604020202020204" pitchFamily="34" charset="0"/>
              <a:buChar char="•"/>
            </a:pPr>
            <a:r>
              <a:rPr lang="en-GB" b="1" dirty="0" err="1">
                <a:solidFill>
                  <a:srgbClr val="0070C0"/>
                </a:solidFill>
              </a:rPr>
              <a:t>Should’s</a:t>
            </a:r>
            <a:r>
              <a:rPr lang="en-GB" b="1" dirty="0">
                <a:solidFill>
                  <a:srgbClr val="0070C0"/>
                </a:solidFill>
              </a:rPr>
              <a:t> and musts </a:t>
            </a:r>
            <a:r>
              <a:rPr lang="en-GB" dirty="0"/>
              <a:t>– Thinking ‘I should’ (‘or shouldn’t’) and I must.. i.e. I must put pressure on myself to meet expectations</a:t>
            </a:r>
          </a:p>
        </p:txBody>
      </p:sp>
      <p:sp>
        <p:nvSpPr>
          <p:cNvPr id="7" name="TextBox 6">
            <a:extLst>
              <a:ext uri="{FF2B5EF4-FFF2-40B4-BE49-F238E27FC236}">
                <a16:creationId xmlns:a16="http://schemas.microsoft.com/office/drawing/2014/main" id="{8993436B-3263-490A-B276-1BE489BF3478}"/>
              </a:ext>
            </a:extLst>
          </p:cNvPr>
          <p:cNvSpPr txBox="1"/>
          <p:nvPr/>
        </p:nvSpPr>
        <p:spPr>
          <a:xfrm>
            <a:off x="6096000" y="1640920"/>
            <a:ext cx="5770536" cy="4524315"/>
          </a:xfrm>
          <a:prstGeom prst="rect">
            <a:avLst/>
          </a:prstGeom>
          <a:noFill/>
        </p:spPr>
        <p:txBody>
          <a:bodyPr wrap="square" rtlCol="0">
            <a:spAutoFit/>
          </a:bodyPr>
          <a:lstStyle/>
          <a:p>
            <a:pPr marL="285750" indent="-285750">
              <a:buFont typeface="Arial" panose="020B0604020202020204" pitchFamily="34" charset="0"/>
              <a:buChar char="•"/>
            </a:pPr>
            <a:r>
              <a:rPr lang="en-GB" b="1" dirty="0">
                <a:solidFill>
                  <a:srgbClr val="0070C0"/>
                </a:solidFill>
              </a:rPr>
              <a:t>Judgements </a:t>
            </a:r>
            <a:r>
              <a:rPr lang="en-GB" dirty="0"/>
              <a:t>– Making evaluations or judgments about events, ourselves or others rather than describing what we may have evidence for</a:t>
            </a:r>
          </a:p>
          <a:p>
            <a:pPr marL="285750" indent="-285750">
              <a:buFont typeface="Arial" panose="020B0604020202020204" pitchFamily="34" charset="0"/>
              <a:buChar char="•"/>
            </a:pPr>
            <a:r>
              <a:rPr lang="en-GB" b="1" dirty="0">
                <a:solidFill>
                  <a:srgbClr val="0070C0"/>
                </a:solidFill>
                <a:highlight>
                  <a:srgbClr val="FFFF00"/>
                </a:highlight>
              </a:rPr>
              <a:t>Emotional Reasoning </a:t>
            </a:r>
            <a:r>
              <a:rPr lang="en-GB" dirty="0">
                <a:highlight>
                  <a:srgbClr val="FFFF00"/>
                </a:highlight>
              </a:rPr>
              <a:t>– I feel bad so it must be bad i.e. I feel anxious so something bad is about to happen </a:t>
            </a:r>
          </a:p>
          <a:p>
            <a:pPr marL="285750" indent="-285750">
              <a:buFont typeface="Arial" panose="020B0604020202020204" pitchFamily="34" charset="0"/>
              <a:buChar char="•"/>
            </a:pPr>
            <a:r>
              <a:rPr lang="en-GB" b="1" dirty="0">
                <a:solidFill>
                  <a:srgbClr val="0070C0"/>
                </a:solidFill>
              </a:rPr>
              <a:t>Mountains and Molehills</a:t>
            </a:r>
            <a:r>
              <a:rPr lang="en-GB" dirty="0"/>
              <a:t> – Exaggerating the risk of danger or the negatives and minimising positives or how likely things will be to turn out</a:t>
            </a:r>
          </a:p>
          <a:p>
            <a:pPr marL="285750" indent="-285750">
              <a:buFont typeface="Arial" panose="020B0604020202020204" pitchFamily="34" charset="0"/>
              <a:buChar char="•"/>
            </a:pPr>
            <a:r>
              <a:rPr lang="en-GB" b="1" dirty="0">
                <a:solidFill>
                  <a:srgbClr val="0070C0"/>
                </a:solidFill>
              </a:rPr>
              <a:t>Catastrophising </a:t>
            </a:r>
            <a:r>
              <a:rPr lang="en-GB" dirty="0"/>
              <a:t>– Imagining and believing that the worst thing will happen </a:t>
            </a:r>
          </a:p>
          <a:p>
            <a:pPr marL="285750" indent="-285750">
              <a:buFont typeface="Arial" panose="020B0604020202020204" pitchFamily="34" charset="0"/>
              <a:buChar char="•"/>
            </a:pPr>
            <a:r>
              <a:rPr lang="en-GB" b="1" dirty="0">
                <a:solidFill>
                  <a:srgbClr val="0070C0"/>
                </a:solidFill>
                <a:highlight>
                  <a:srgbClr val="FFFF00"/>
                </a:highlight>
              </a:rPr>
              <a:t>Black and white thinking </a:t>
            </a:r>
            <a:r>
              <a:rPr lang="en-GB" dirty="0">
                <a:highlight>
                  <a:srgbClr val="FFFF00"/>
                </a:highlight>
              </a:rPr>
              <a:t>– Believing that things or ourselves are good or bad, right or wrong with no in-between or middle ground</a:t>
            </a:r>
          </a:p>
          <a:p>
            <a:pPr marL="285750" indent="-285750">
              <a:buFont typeface="Arial" panose="020B0604020202020204" pitchFamily="34" charset="0"/>
              <a:buChar char="•"/>
            </a:pPr>
            <a:r>
              <a:rPr lang="en-GB" b="1" dirty="0">
                <a:solidFill>
                  <a:srgbClr val="0070C0"/>
                </a:solidFill>
              </a:rPr>
              <a:t>Memories </a:t>
            </a:r>
            <a:r>
              <a:rPr lang="en-GB" dirty="0"/>
              <a:t>– Current situations and events can trigger upsetting memories, leading us to believe that it is happening again which can cause distress</a:t>
            </a:r>
          </a:p>
        </p:txBody>
      </p:sp>
    </p:spTree>
    <p:extLst>
      <p:ext uri="{BB962C8B-B14F-4D97-AF65-F5344CB8AC3E}">
        <p14:creationId xmlns:p14="http://schemas.microsoft.com/office/powerpoint/2010/main" val="750026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itle 1">
            <a:extLst>
              <a:ext uri="{FF2B5EF4-FFF2-40B4-BE49-F238E27FC236}">
                <a16:creationId xmlns:a16="http://schemas.microsoft.com/office/drawing/2014/main" id="{7095A8B7-7F41-48E6-AA7B-2869F8392A4F}"/>
              </a:ext>
            </a:extLst>
          </p:cNvPr>
          <p:cNvSpPr>
            <a:spLocks noGrp="1"/>
          </p:cNvSpPr>
          <p:nvPr>
            <p:ph type="ctrTitle"/>
          </p:nvPr>
        </p:nvSpPr>
        <p:spPr>
          <a:xfrm>
            <a:off x="1524000" y="360562"/>
            <a:ext cx="9144000" cy="1001235"/>
          </a:xfrm>
        </p:spPr>
        <p:txBody>
          <a:bodyPr>
            <a:normAutofit/>
          </a:bodyPr>
          <a:lstStyle/>
          <a:p>
            <a:r>
              <a:rPr lang="en-GB" sz="4000" dirty="0">
                <a:solidFill>
                  <a:schemeClr val="accent1">
                    <a:lumMod val="75000"/>
                  </a:schemeClr>
                </a:solidFill>
              </a:rPr>
              <a:t>Exercise</a:t>
            </a:r>
            <a:endParaRPr lang="en-GB" sz="4000" dirty="0"/>
          </a:p>
        </p:txBody>
      </p:sp>
      <p:sp>
        <p:nvSpPr>
          <p:cNvPr id="8" name="TextBox 7">
            <a:extLst>
              <a:ext uri="{FF2B5EF4-FFF2-40B4-BE49-F238E27FC236}">
                <a16:creationId xmlns:a16="http://schemas.microsoft.com/office/drawing/2014/main" id="{6CCDFB8F-DE98-46D8-8F5F-0FDBE8044A00}"/>
              </a:ext>
            </a:extLst>
          </p:cNvPr>
          <p:cNvSpPr txBox="1"/>
          <p:nvPr/>
        </p:nvSpPr>
        <p:spPr>
          <a:xfrm>
            <a:off x="1539472" y="1869492"/>
            <a:ext cx="8931348"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a:t>Take a few minutes to reflect on the previous slide</a:t>
            </a:r>
          </a:p>
          <a:p>
            <a:pPr marL="342900" indent="-342900">
              <a:buFont typeface="Arial" panose="020B0604020202020204" pitchFamily="34" charset="0"/>
              <a:buChar char="•"/>
            </a:pPr>
            <a:r>
              <a:rPr lang="en-GB" sz="2400" dirty="0"/>
              <a:t>Are there any unhelpful thought patterns that you can relate to?</a:t>
            </a:r>
          </a:p>
          <a:p>
            <a:pPr marL="342900" indent="-342900">
              <a:buFont typeface="Arial" panose="020B0604020202020204" pitchFamily="34" charset="0"/>
              <a:buChar char="•"/>
            </a:pPr>
            <a:r>
              <a:rPr lang="en-GB" sz="2400" dirty="0"/>
              <a:t>Any in particular that you notice yourself doing often, particularly when comparing yourself to other people?</a:t>
            </a:r>
          </a:p>
          <a:p>
            <a:pPr marL="342900" indent="-342900">
              <a:buFont typeface="Arial" panose="020B0604020202020204" pitchFamily="34" charset="0"/>
              <a:buChar char="•"/>
            </a:pPr>
            <a:r>
              <a:rPr lang="en-GB" sz="2400" dirty="0"/>
              <a:t>When making social comparisons, what impact might these patterns have?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Being aware of your most common patterns will help you notice them sooner</a:t>
            </a:r>
          </a:p>
        </p:txBody>
      </p:sp>
    </p:spTree>
    <p:extLst>
      <p:ext uri="{BB962C8B-B14F-4D97-AF65-F5344CB8AC3E}">
        <p14:creationId xmlns:p14="http://schemas.microsoft.com/office/powerpoint/2010/main" val="2126881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itle 1">
            <a:extLst>
              <a:ext uri="{FF2B5EF4-FFF2-40B4-BE49-F238E27FC236}">
                <a16:creationId xmlns:a16="http://schemas.microsoft.com/office/drawing/2014/main" id="{7095A8B7-7F41-48E6-AA7B-2869F8392A4F}"/>
              </a:ext>
            </a:extLst>
          </p:cNvPr>
          <p:cNvSpPr>
            <a:spLocks noGrp="1"/>
          </p:cNvSpPr>
          <p:nvPr>
            <p:ph type="ctrTitle"/>
          </p:nvPr>
        </p:nvSpPr>
        <p:spPr>
          <a:xfrm>
            <a:off x="1524000" y="2324829"/>
            <a:ext cx="9144000" cy="1001235"/>
          </a:xfrm>
        </p:spPr>
        <p:txBody>
          <a:bodyPr>
            <a:normAutofit/>
          </a:bodyPr>
          <a:lstStyle/>
          <a:p>
            <a:r>
              <a:rPr lang="en-GB" sz="4000" dirty="0">
                <a:solidFill>
                  <a:schemeClr val="accent1">
                    <a:lumMod val="75000"/>
                  </a:schemeClr>
                </a:solidFill>
              </a:rPr>
              <a:t>The effect of social media </a:t>
            </a:r>
            <a:endParaRPr lang="en-GB" sz="4000" dirty="0"/>
          </a:p>
        </p:txBody>
      </p:sp>
    </p:spTree>
    <p:extLst>
      <p:ext uri="{BB962C8B-B14F-4D97-AF65-F5344CB8AC3E}">
        <p14:creationId xmlns:p14="http://schemas.microsoft.com/office/powerpoint/2010/main" val="3187606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itle 1">
            <a:extLst>
              <a:ext uri="{FF2B5EF4-FFF2-40B4-BE49-F238E27FC236}">
                <a16:creationId xmlns:a16="http://schemas.microsoft.com/office/drawing/2014/main" id="{7095A8B7-7F41-48E6-AA7B-2869F8392A4F}"/>
              </a:ext>
            </a:extLst>
          </p:cNvPr>
          <p:cNvSpPr>
            <a:spLocks noGrp="1"/>
          </p:cNvSpPr>
          <p:nvPr>
            <p:ph type="ctrTitle"/>
          </p:nvPr>
        </p:nvSpPr>
        <p:spPr>
          <a:xfrm>
            <a:off x="1524000" y="360562"/>
            <a:ext cx="9144000" cy="1001235"/>
          </a:xfrm>
        </p:spPr>
        <p:txBody>
          <a:bodyPr>
            <a:normAutofit/>
          </a:bodyPr>
          <a:lstStyle/>
          <a:p>
            <a:r>
              <a:rPr lang="en-GB" sz="4000" dirty="0">
                <a:solidFill>
                  <a:schemeClr val="accent1">
                    <a:lumMod val="75000"/>
                  </a:schemeClr>
                </a:solidFill>
              </a:rPr>
              <a:t>The effect of social media </a:t>
            </a:r>
            <a:endParaRPr lang="en-GB" sz="4000" dirty="0"/>
          </a:p>
        </p:txBody>
      </p:sp>
      <p:sp>
        <p:nvSpPr>
          <p:cNvPr id="8" name="TextBox 7">
            <a:extLst>
              <a:ext uri="{FF2B5EF4-FFF2-40B4-BE49-F238E27FC236}">
                <a16:creationId xmlns:a16="http://schemas.microsoft.com/office/drawing/2014/main" id="{6CCDFB8F-DE98-46D8-8F5F-0FDBE8044A00}"/>
              </a:ext>
            </a:extLst>
          </p:cNvPr>
          <p:cNvSpPr txBox="1"/>
          <p:nvPr/>
        </p:nvSpPr>
        <p:spPr>
          <a:xfrm>
            <a:off x="1539472" y="1869492"/>
            <a:ext cx="8931348" cy="4154984"/>
          </a:xfrm>
          <a:prstGeom prst="rect">
            <a:avLst/>
          </a:prstGeom>
          <a:noFill/>
        </p:spPr>
        <p:txBody>
          <a:bodyPr wrap="square" rtlCol="0">
            <a:spAutoFit/>
          </a:bodyPr>
          <a:lstStyle/>
          <a:p>
            <a:pPr marL="342900" indent="-342900">
              <a:buFont typeface="Arial" panose="020B0604020202020204" pitchFamily="34" charset="0"/>
              <a:buChar char="•"/>
            </a:pPr>
            <a:r>
              <a:rPr lang="en-GB" sz="2400" dirty="0"/>
              <a:t>We live in a world where current technology provides unprecedented glimpses and insight into the lives of others</a:t>
            </a:r>
          </a:p>
          <a:p>
            <a:pPr marL="342900" indent="-342900">
              <a:buFont typeface="Arial" panose="020B0604020202020204" pitchFamily="34" charset="0"/>
              <a:buChar char="•"/>
            </a:pPr>
            <a:r>
              <a:rPr lang="en-GB" sz="2400" dirty="0"/>
              <a:t>“Always online” lifestyle</a:t>
            </a:r>
          </a:p>
          <a:p>
            <a:pPr marL="342900" indent="-342900">
              <a:buFont typeface="Arial" panose="020B0604020202020204" pitchFamily="34" charset="0"/>
              <a:buChar char="•"/>
            </a:pPr>
            <a:r>
              <a:rPr lang="en-GB" sz="2400" dirty="0"/>
              <a:t>People create representations of themselves online – the persona they want the world to see</a:t>
            </a:r>
          </a:p>
          <a:p>
            <a:pPr marL="800100" lvl="1" indent="-342900">
              <a:buFont typeface="Arial" panose="020B0604020202020204" pitchFamily="34" charset="0"/>
              <a:buChar char="•"/>
            </a:pPr>
            <a:r>
              <a:rPr lang="en-GB" sz="2400" dirty="0"/>
              <a:t>Facebook, Instagram, </a:t>
            </a:r>
            <a:r>
              <a:rPr lang="en-GB" sz="2400" dirty="0" err="1"/>
              <a:t>Tiktok</a:t>
            </a:r>
            <a:r>
              <a:rPr lang="en-GB" sz="2400" dirty="0"/>
              <a:t>… </a:t>
            </a:r>
          </a:p>
          <a:p>
            <a:pPr marL="342900" indent="-342900">
              <a:buFont typeface="Arial" panose="020B0604020202020204" pitchFamily="34" charset="0"/>
              <a:buChar char="•"/>
            </a:pPr>
            <a:r>
              <a:rPr lang="en-GB" sz="2400" dirty="0"/>
              <a:t>These representations are rarely truly reflective of who they actually are…</a:t>
            </a:r>
          </a:p>
          <a:p>
            <a:pPr marL="342900" indent="-342900">
              <a:buFont typeface="Arial" panose="020B0604020202020204" pitchFamily="34" charset="0"/>
              <a:buChar char="•"/>
            </a:pPr>
            <a:r>
              <a:rPr lang="en-GB" sz="2400" dirty="0"/>
              <a:t>What effect does having 24/7 access to these online profiles have on our temptation to make comparisons…?</a:t>
            </a:r>
          </a:p>
          <a:p>
            <a:pPr marL="342900" indent="-342900">
              <a:buFont typeface="Arial" panose="020B0604020202020204" pitchFamily="34" charset="0"/>
              <a:buChar char="•"/>
            </a:pPr>
            <a:r>
              <a:rPr lang="en-GB" sz="2400" dirty="0"/>
              <a:t>…and what effect do these comparisons have on how we feel?  </a:t>
            </a:r>
          </a:p>
        </p:txBody>
      </p:sp>
    </p:spTree>
    <p:extLst>
      <p:ext uri="{BB962C8B-B14F-4D97-AF65-F5344CB8AC3E}">
        <p14:creationId xmlns:p14="http://schemas.microsoft.com/office/powerpoint/2010/main" val="1635575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pic>
        <p:nvPicPr>
          <p:cNvPr id="1026" name="Picture 2" descr="Influencer Marketing Guidelines: Rules Marketers &amp; Brands Need to Follow">
            <a:extLst>
              <a:ext uri="{FF2B5EF4-FFF2-40B4-BE49-F238E27FC236}">
                <a16:creationId xmlns:a16="http://schemas.microsoft.com/office/drawing/2014/main" id="{5328B3F5-9B43-441F-A3D2-4E5AF62755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7080" y="1082675"/>
            <a:ext cx="3202164" cy="2829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ands on Social Media: Using Influencers to Spread the Message | Over  Exposed">
            <a:extLst>
              <a:ext uri="{FF2B5EF4-FFF2-40B4-BE49-F238E27FC236}">
                <a16:creationId xmlns:a16="http://schemas.microsoft.com/office/drawing/2014/main" id="{1A5C9D41-AA99-4D65-BB17-17F56C3C38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3912" y="1082675"/>
            <a:ext cx="4317416" cy="28293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udent Social Media Profiles Are Being Scrutinized By Colleges - South  Florida Reporter">
            <a:extLst>
              <a:ext uri="{FF2B5EF4-FFF2-40B4-BE49-F238E27FC236}">
                <a16:creationId xmlns:a16="http://schemas.microsoft.com/office/drawing/2014/main" id="{013A52B4-3E90-4CDD-88E0-9C1C83602D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080" y="3829050"/>
            <a:ext cx="3046343" cy="38925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01 Best Halloween Captions for Instagram - Cute Photo Captions for  Halloween">
            <a:extLst>
              <a:ext uri="{FF2B5EF4-FFF2-40B4-BE49-F238E27FC236}">
                <a16:creationId xmlns:a16="http://schemas.microsoft.com/office/drawing/2014/main" id="{225FFA12-38A0-4EC9-ACBB-64A2FA4BEA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3912" y="3912050"/>
            <a:ext cx="4317416" cy="246221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9 selfie poses to look your best in photos">
            <a:extLst>
              <a:ext uri="{FF2B5EF4-FFF2-40B4-BE49-F238E27FC236}">
                <a16:creationId xmlns:a16="http://schemas.microsoft.com/office/drawing/2014/main" id="{65926130-BE17-4A3B-BA89-290337BC2F4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1328" y="1082675"/>
            <a:ext cx="4173678" cy="529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438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itle 1">
            <a:extLst>
              <a:ext uri="{FF2B5EF4-FFF2-40B4-BE49-F238E27FC236}">
                <a16:creationId xmlns:a16="http://schemas.microsoft.com/office/drawing/2014/main" id="{7095A8B7-7F41-48E6-AA7B-2869F8392A4F}"/>
              </a:ext>
            </a:extLst>
          </p:cNvPr>
          <p:cNvSpPr>
            <a:spLocks noGrp="1"/>
          </p:cNvSpPr>
          <p:nvPr>
            <p:ph type="ctrTitle"/>
          </p:nvPr>
        </p:nvSpPr>
        <p:spPr>
          <a:xfrm>
            <a:off x="1524000" y="360562"/>
            <a:ext cx="9144000" cy="1001235"/>
          </a:xfrm>
        </p:spPr>
        <p:txBody>
          <a:bodyPr>
            <a:normAutofit/>
          </a:bodyPr>
          <a:lstStyle/>
          <a:p>
            <a:r>
              <a:rPr lang="en-GB" sz="4000" dirty="0">
                <a:solidFill>
                  <a:schemeClr val="accent1">
                    <a:lumMod val="75000"/>
                  </a:schemeClr>
                </a:solidFill>
              </a:rPr>
              <a:t>What hooks us in? </a:t>
            </a:r>
            <a:endParaRPr lang="en-GB" sz="4000" dirty="0"/>
          </a:p>
        </p:txBody>
      </p:sp>
      <p:sp>
        <p:nvSpPr>
          <p:cNvPr id="8" name="TextBox 7">
            <a:extLst>
              <a:ext uri="{FF2B5EF4-FFF2-40B4-BE49-F238E27FC236}">
                <a16:creationId xmlns:a16="http://schemas.microsoft.com/office/drawing/2014/main" id="{6CCDFB8F-DE98-46D8-8F5F-0FDBE8044A00}"/>
              </a:ext>
            </a:extLst>
          </p:cNvPr>
          <p:cNvSpPr txBox="1"/>
          <p:nvPr/>
        </p:nvSpPr>
        <p:spPr>
          <a:xfrm>
            <a:off x="1539472" y="1869492"/>
            <a:ext cx="8931348"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t>Curiosity?</a:t>
            </a:r>
          </a:p>
          <a:p>
            <a:pPr marL="342900" indent="-342900">
              <a:buFont typeface="Arial" panose="020B0604020202020204" pitchFamily="34" charset="0"/>
              <a:buChar char="•"/>
            </a:pPr>
            <a:r>
              <a:rPr lang="en-GB" sz="2400" dirty="0"/>
              <a:t>Fear of missing out? </a:t>
            </a:r>
          </a:p>
          <a:p>
            <a:pPr marL="342900" indent="-342900">
              <a:buFont typeface="Arial" panose="020B0604020202020204" pitchFamily="34" charset="0"/>
              <a:buChar char="•"/>
            </a:pPr>
            <a:r>
              <a:rPr lang="en-GB" sz="2400" dirty="0"/>
              <a:t>Excitement?</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We all experience some feeling that “hooks us in” and reinforces the behaviour of checking and comparing on social media</a:t>
            </a:r>
          </a:p>
        </p:txBody>
      </p:sp>
    </p:spTree>
    <p:extLst>
      <p:ext uri="{BB962C8B-B14F-4D97-AF65-F5344CB8AC3E}">
        <p14:creationId xmlns:p14="http://schemas.microsoft.com/office/powerpoint/2010/main" val="1058098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itle 1">
            <a:extLst>
              <a:ext uri="{FF2B5EF4-FFF2-40B4-BE49-F238E27FC236}">
                <a16:creationId xmlns:a16="http://schemas.microsoft.com/office/drawing/2014/main" id="{7095A8B7-7F41-48E6-AA7B-2869F8392A4F}"/>
              </a:ext>
            </a:extLst>
          </p:cNvPr>
          <p:cNvSpPr>
            <a:spLocks noGrp="1"/>
          </p:cNvSpPr>
          <p:nvPr>
            <p:ph type="ctrTitle"/>
          </p:nvPr>
        </p:nvSpPr>
        <p:spPr>
          <a:xfrm>
            <a:off x="1524000" y="360562"/>
            <a:ext cx="9144000" cy="1001235"/>
          </a:xfrm>
        </p:spPr>
        <p:txBody>
          <a:bodyPr>
            <a:normAutofit/>
          </a:bodyPr>
          <a:lstStyle/>
          <a:p>
            <a:r>
              <a:rPr lang="en-GB" sz="4000" dirty="0">
                <a:solidFill>
                  <a:schemeClr val="accent1">
                    <a:lumMod val="75000"/>
                  </a:schemeClr>
                </a:solidFill>
              </a:rPr>
              <a:t>What are the consequences?</a:t>
            </a:r>
            <a:endParaRPr lang="en-GB" sz="4000" dirty="0"/>
          </a:p>
        </p:txBody>
      </p:sp>
      <p:sp>
        <p:nvSpPr>
          <p:cNvPr id="8" name="TextBox 7">
            <a:extLst>
              <a:ext uri="{FF2B5EF4-FFF2-40B4-BE49-F238E27FC236}">
                <a16:creationId xmlns:a16="http://schemas.microsoft.com/office/drawing/2014/main" id="{6CCDFB8F-DE98-46D8-8F5F-0FDBE8044A00}"/>
              </a:ext>
            </a:extLst>
          </p:cNvPr>
          <p:cNvSpPr txBox="1"/>
          <p:nvPr/>
        </p:nvSpPr>
        <p:spPr>
          <a:xfrm>
            <a:off x="1539472" y="1869492"/>
            <a:ext cx="8931348"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t>Loneliness </a:t>
            </a:r>
          </a:p>
          <a:p>
            <a:pPr marL="342900" indent="-342900">
              <a:buFont typeface="Arial" panose="020B0604020202020204" pitchFamily="34" charset="0"/>
              <a:buChar char="•"/>
            </a:pPr>
            <a:r>
              <a:rPr lang="en-GB" sz="2400" dirty="0"/>
              <a:t>Self-criticism</a:t>
            </a:r>
          </a:p>
          <a:p>
            <a:pPr marL="342900" indent="-342900">
              <a:buFont typeface="Arial" panose="020B0604020202020204" pitchFamily="34" charset="0"/>
              <a:buChar char="•"/>
            </a:pPr>
            <a:r>
              <a:rPr lang="en-GB" sz="2400" dirty="0"/>
              <a:t>Body image insecurities </a:t>
            </a:r>
          </a:p>
          <a:p>
            <a:pPr marL="342900" indent="-342900">
              <a:buFont typeface="Arial" panose="020B0604020202020204" pitchFamily="34" charset="0"/>
              <a:buChar char="•"/>
            </a:pPr>
            <a:r>
              <a:rPr lang="en-GB" sz="2400" dirty="0"/>
              <a:t>Anxiety – on edge</a:t>
            </a:r>
          </a:p>
          <a:p>
            <a:pPr marL="342900" indent="-342900">
              <a:buFont typeface="Arial" panose="020B0604020202020204" pitchFamily="34" charset="0"/>
              <a:buChar char="•"/>
            </a:pPr>
            <a:r>
              <a:rPr lang="en-GB" sz="2400" dirty="0"/>
              <a:t>Low mood/de-motivation</a:t>
            </a:r>
          </a:p>
          <a:p>
            <a:pPr marL="342900" indent="-342900">
              <a:buFont typeface="Arial" panose="020B0604020202020204" pitchFamily="34" charset="0"/>
              <a:buChar char="•"/>
            </a:pPr>
            <a:r>
              <a:rPr lang="en-GB" sz="2400" dirty="0"/>
              <a:t>Lack of engagement </a:t>
            </a:r>
          </a:p>
        </p:txBody>
      </p:sp>
    </p:spTree>
    <p:extLst>
      <p:ext uri="{BB962C8B-B14F-4D97-AF65-F5344CB8AC3E}">
        <p14:creationId xmlns:p14="http://schemas.microsoft.com/office/powerpoint/2010/main" val="167341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itle 1">
            <a:extLst>
              <a:ext uri="{FF2B5EF4-FFF2-40B4-BE49-F238E27FC236}">
                <a16:creationId xmlns:a16="http://schemas.microsoft.com/office/drawing/2014/main" id="{7095A8B7-7F41-48E6-AA7B-2869F8392A4F}"/>
              </a:ext>
            </a:extLst>
          </p:cNvPr>
          <p:cNvSpPr>
            <a:spLocks noGrp="1"/>
          </p:cNvSpPr>
          <p:nvPr>
            <p:ph type="ctrTitle"/>
          </p:nvPr>
        </p:nvSpPr>
        <p:spPr>
          <a:xfrm>
            <a:off x="1524000" y="360562"/>
            <a:ext cx="9144000" cy="1001235"/>
          </a:xfrm>
        </p:spPr>
        <p:txBody>
          <a:bodyPr>
            <a:normAutofit/>
          </a:bodyPr>
          <a:lstStyle/>
          <a:p>
            <a:r>
              <a:rPr lang="en-GB" sz="4000" dirty="0">
                <a:solidFill>
                  <a:schemeClr val="accent1">
                    <a:lumMod val="75000"/>
                  </a:schemeClr>
                </a:solidFill>
              </a:rPr>
              <a:t>Tips to consider</a:t>
            </a:r>
            <a:endParaRPr lang="en-GB" sz="4000" dirty="0"/>
          </a:p>
        </p:txBody>
      </p:sp>
      <p:sp>
        <p:nvSpPr>
          <p:cNvPr id="8" name="TextBox 7">
            <a:extLst>
              <a:ext uri="{FF2B5EF4-FFF2-40B4-BE49-F238E27FC236}">
                <a16:creationId xmlns:a16="http://schemas.microsoft.com/office/drawing/2014/main" id="{6CCDFB8F-DE98-46D8-8F5F-0FDBE8044A00}"/>
              </a:ext>
            </a:extLst>
          </p:cNvPr>
          <p:cNvSpPr txBox="1"/>
          <p:nvPr/>
        </p:nvSpPr>
        <p:spPr>
          <a:xfrm>
            <a:off x="1539472" y="1869492"/>
            <a:ext cx="8931348" cy="4154984"/>
          </a:xfrm>
          <a:prstGeom prst="rect">
            <a:avLst/>
          </a:prstGeom>
          <a:noFill/>
        </p:spPr>
        <p:txBody>
          <a:bodyPr wrap="square" rtlCol="0">
            <a:spAutoFit/>
          </a:bodyPr>
          <a:lstStyle/>
          <a:p>
            <a:pPr marL="342900" indent="-342900">
              <a:buFont typeface="Arial" panose="020B0604020202020204" pitchFamily="34" charset="0"/>
              <a:buChar char="•"/>
            </a:pPr>
            <a:r>
              <a:rPr lang="en-GB" sz="2400" dirty="0"/>
              <a:t>Be aware of the reasons behind your use of social media</a:t>
            </a:r>
          </a:p>
          <a:p>
            <a:pPr marL="800100" lvl="1" indent="-342900">
              <a:buFont typeface="Arial" panose="020B0604020202020204" pitchFamily="34" charset="0"/>
              <a:buChar char="•"/>
            </a:pPr>
            <a:r>
              <a:rPr lang="en-GB" sz="2400" dirty="0"/>
              <a:t>What is the purpose of me checking? </a:t>
            </a:r>
          </a:p>
          <a:p>
            <a:pPr marL="342900" indent="-342900">
              <a:buFont typeface="Arial" panose="020B0604020202020204" pitchFamily="34" charset="0"/>
              <a:buChar char="•"/>
            </a:pPr>
            <a:r>
              <a:rPr lang="en-GB" sz="2400" dirty="0"/>
              <a:t>Be aware of how much time you are spending online</a:t>
            </a:r>
          </a:p>
          <a:p>
            <a:pPr marL="342900" indent="-342900">
              <a:buFont typeface="Arial" panose="020B0604020202020204" pitchFamily="34" charset="0"/>
              <a:buChar char="•"/>
            </a:pPr>
            <a:r>
              <a:rPr lang="en-GB" sz="2400" dirty="0"/>
              <a:t>Ask yourself – how is this behaviour making me feel right now? </a:t>
            </a:r>
          </a:p>
          <a:p>
            <a:pPr marL="800100" lvl="1" indent="-342900">
              <a:buFont typeface="Arial" panose="020B0604020202020204" pitchFamily="34" charset="0"/>
              <a:buChar char="•"/>
            </a:pPr>
            <a:r>
              <a:rPr lang="en-GB" sz="2400" dirty="0"/>
              <a:t>Is it having a positive or negative impact on my mood?</a:t>
            </a:r>
          </a:p>
          <a:p>
            <a:pPr marL="800100" lvl="1" indent="-342900">
              <a:buFont typeface="Arial" panose="020B0604020202020204" pitchFamily="34" charset="0"/>
              <a:buChar char="•"/>
            </a:pPr>
            <a:r>
              <a:rPr lang="en-GB" sz="2400" dirty="0"/>
              <a:t>Is it helpful or unhelpful?</a:t>
            </a:r>
          </a:p>
          <a:p>
            <a:pPr marL="800100" lvl="1" indent="-342900">
              <a:buFont typeface="Arial" panose="020B0604020202020204" pitchFamily="34" charset="0"/>
              <a:buChar char="•"/>
            </a:pPr>
            <a:r>
              <a:rPr lang="en-GB" sz="2400" dirty="0"/>
              <a:t>What could I do instead of it?</a:t>
            </a:r>
          </a:p>
          <a:p>
            <a:pPr marL="342900" indent="-342900">
              <a:buFont typeface="Arial" panose="020B0604020202020204" pitchFamily="34" charset="0"/>
              <a:buChar char="•"/>
            </a:pPr>
            <a:r>
              <a:rPr lang="en-GB" sz="2400" dirty="0"/>
              <a:t>Consider “rationing” your use of social media if it feels out of control</a:t>
            </a:r>
          </a:p>
          <a:p>
            <a:pPr marL="342900" indent="-342900">
              <a:buFont typeface="Arial" panose="020B0604020202020204" pitchFamily="34" charset="0"/>
              <a:buChar char="•"/>
            </a:pPr>
            <a:r>
              <a:rPr lang="en-GB" sz="2400" dirty="0"/>
              <a:t>Agreeing how long to spend on it, when to put it down, what to do to replace it</a:t>
            </a:r>
          </a:p>
        </p:txBody>
      </p:sp>
    </p:spTree>
    <p:extLst>
      <p:ext uri="{BB962C8B-B14F-4D97-AF65-F5344CB8AC3E}">
        <p14:creationId xmlns:p14="http://schemas.microsoft.com/office/powerpoint/2010/main" val="3336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756822" y="941695"/>
            <a:ext cx="6751093" cy="643933"/>
          </a:xfrm>
        </p:spPr>
        <p:txBody>
          <a:bodyPr>
            <a:normAutofit/>
          </a:bodyPr>
          <a:lstStyle/>
          <a:p>
            <a:r>
              <a:rPr lang="en-GB" sz="4000" dirty="0">
                <a:solidFill>
                  <a:schemeClr val="accent1">
                    <a:lumMod val="75000"/>
                  </a:schemeClr>
                </a:solidFill>
              </a:rPr>
              <a:t>Further Support</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Content Placeholder 2">
            <a:extLst>
              <a:ext uri="{FF2B5EF4-FFF2-40B4-BE49-F238E27FC236}">
                <a16:creationId xmlns:a16="http://schemas.microsoft.com/office/drawing/2014/main" id="{8AE49209-BD5B-4D1C-8D51-E63C5DC1F5AF}"/>
              </a:ext>
            </a:extLst>
          </p:cNvPr>
          <p:cNvSpPr txBox="1">
            <a:spLocks/>
          </p:cNvSpPr>
          <p:nvPr/>
        </p:nvSpPr>
        <p:spPr>
          <a:xfrm>
            <a:off x="838200" y="2322607"/>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dirty="0"/>
              <a:t>The workshops are designed to be skills-focussed, rather than problem-centred. However, if any of today’s discussion or exercises cause you to experience distress, you may wish to pursue further support</a:t>
            </a:r>
          </a:p>
          <a:p>
            <a:pPr marL="342900" indent="-342900" algn="l">
              <a:buFont typeface="Arial" panose="020B0604020202020204" pitchFamily="34" charset="0"/>
              <a:buChar char="•"/>
            </a:pPr>
            <a:r>
              <a:rPr lang="en-GB" dirty="0"/>
              <a:t>Full details can be found in the supporting information you received before this workshop</a:t>
            </a:r>
          </a:p>
          <a:p>
            <a:pPr marL="800100" lvl="1" indent="-342900" algn="l">
              <a:buFont typeface="Arial" panose="020B0604020202020204" pitchFamily="34" charset="0"/>
              <a:buChar char="•"/>
            </a:pPr>
            <a:r>
              <a:rPr lang="en-GB" dirty="0"/>
              <a:t>Accessing the Student Health and Wellbeing Service</a:t>
            </a:r>
          </a:p>
          <a:p>
            <a:pPr marL="800100" lvl="1" indent="-342900" algn="l">
              <a:buFont typeface="Arial" panose="020B0604020202020204" pitchFamily="34" charset="0"/>
              <a:buChar char="•"/>
            </a:pPr>
            <a:r>
              <a:rPr lang="en-GB" dirty="0"/>
              <a:t>Listening services such as the Nightline and the Samaritans</a:t>
            </a:r>
          </a:p>
          <a:p>
            <a:pPr marL="800100" lvl="1" indent="-342900" algn="l">
              <a:buFont typeface="Arial" panose="020B0604020202020204" pitchFamily="34" charset="0"/>
              <a:buChar char="•"/>
            </a:pPr>
            <a:r>
              <a:rPr lang="en-GB" dirty="0"/>
              <a:t>How to access evidence-based therapy through the NHS</a:t>
            </a:r>
          </a:p>
        </p:txBody>
      </p:sp>
    </p:spTree>
    <p:extLst>
      <p:ext uri="{BB962C8B-B14F-4D97-AF65-F5344CB8AC3E}">
        <p14:creationId xmlns:p14="http://schemas.microsoft.com/office/powerpoint/2010/main" val="1991288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itle 1">
            <a:extLst>
              <a:ext uri="{FF2B5EF4-FFF2-40B4-BE49-F238E27FC236}">
                <a16:creationId xmlns:a16="http://schemas.microsoft.com/office/drawing/2014/main" id="{7095A8B7-7F41-48E6-AA7B-2869F8392A4F}"/>
              </a:ext>
            </a:extLst>
          </p:cNvPr>
          <p:cNvSpPr>
            <a:spLocks noGrp="1"/>
          </p:cNvSpPr>
          <p:nvPr>
            <p:ph type="ctrTitle"/>
          </p:nvPr>
        </p:nvSpPr>
        <p:spPr>
          <a:xfrm>
            <a:off x="1524000" y="360562"/>
            <a:ext cx="9144000" cy="1001235"/>
          </a:xfrm>
        </p:spPr>
        <p:txBody>
          <a:bodyPr>
            <a:normAutofit/>
          </a:bodyPr>
          <a:lstStyle/>
          <a:p>
            <a:r>
              <a:rPr lang="en-GB" sz="4000" dirty="0">
                <a:solidFill>
                  <a:schemeClr val="accent1">
                    <a:lumMod val="75000"/>
                  </a:schemeClr>
                </a:solidFill>
              </a:rPr>
              <a:t>Learning to respond helpfully</a:t>
            </a:r>
            <a:endParaRPr lang="en-GB" sz="4000" dirty="0"/>
          </a:p>
        </p:txBody>
      </p:sp>
      <p:sp>
        <p:nvSpPr>
          <p:cNvPr id="8" name="TextBox 7">
            <a:extLst>
              <a:ext uri="{FF2B5EF4-FFF2-40B4-BE49-F238E27FC236}">
                <a16:creationId xmlns:a16="http://schemas.microsoft.com/office/drawing/2014/main" id="{6CCDFB8F-DE98-46D8-8F5F-0FDBE8044A00}"/>
              </a:ext>
            </a:extLst>
          </p:cNvPr>
          <p:cNvSpPr txBox="1"/>
          <p:nvPr/>
        </p:nvSpPr>
        <p:spPr>
          <a:xfrm>
            <a:off x="1539472" y="1869492"/>
            <a:ext cx="8931348"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t>So far we have explored the CBT model and learned about the role of our attention and unhelpful thought patterns in maintaining our distress </a:t>
            </a:r>
          </a:p>
          <a:p>
            <a:pPr marL="342900" indent="-342900">
              <a:buFont typeface="Arial" panose="020B0604020202020204" pitchFamily="34" charset="0"/>
              <a:buChar char="•"/>
            </a:pPr>
            <a:r>
              <a:rPr lang="en-GB" sz="2400" dirty="0"/>
              <a:t>We have discussed the importance of noticing when we are in these patterns</a:t>
            </a:r>
          </a:p>
          <a:p>
            <a:pPr marL="342900" indent="-342900">
              <a:buFont typeface="Arial" panose="020B0604020202020204" pitchFamily="34" charset="0"/>
              <a:buChar char="•"/>
            </a:pPr>
            <a:r>
              <a:rPr lang="en-GB" sz="2400" dirty="0"/>
              <a:t>Having noticed, let’s now take some time to think about ways of responding to or influencing these patterns </a:t>
            </a:r>
          </a:p>
          <a:p>
            <a:pPr marL="342900" indent="-342900">
              <a:buFont typeface="Arial" panose="020B0604020202020204" pitchFamily="34" charset="0"/>
              <a:buChar char="•"/>
            </a:pPr>
            <a:r>
              <a:rPr lang="en-GB" sz="2400" dirty="0"/>
              <a:t>Getting out of the cycle </a:t>
            </a:r>
          </a:p>
        </p:txBody>
      </p:sp>
    </p:spTree>
    <p:extLst>
      <p:ext uri="{BB962C8B-B14F-4D97-AF65-F5344CB8AC3E}">
        <p14:creationId xmlns:p14="http://schemas.microsoft.com/office/powerpoint/2010/main" val="740998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BA2CBBD1-A88D-452B-A747-7E2158E36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27F82763-D481-4C03-A7C8-4EE9CE76387D}"/>
              </a:ext>
            </a:extLst>
          </p:cNvPr>
          <p:cNvSpPr txBox="1"/>
          <p:nvPr/>
        </p:nvSpPr>
        <p:spPr>
          <a:xfrm>
            <a:off x="4126430" y="3119203"/>
            <a:ext cx="2889954" cy="1169551"/>
          </a:xfrm>
          <a:prstGeom prst="rect">
            <a:avLst/>
          </a:prstGeom>
          <a:noFill/>
          <a:ln w="34925">
            <a:solidFill>
              <a:schemeClr val="accent1"/>
            </a:solidFill>
          </a:ln>
        </p:spPr>
        <p:txBody>
          <a:bodyPr wrap="square" rtlCol="0">
            <a:spAutoFit/>
          </a:bodyPr>
          <a:lstStyle/>
          <a:p>
            <a:pPr algn="ctr"/>
            <a:r>
              <a:rPr lang="en-GB" sz="1400" b="1" dirty="0"/>
              <a:t>Thoughts</a:t>
            </a:r>
            <a:r>
              <a:rPr lang="en-GB" sz="1400" dirty="0"/>
              <a:t>: “They’re so much cooler than me, they’ve already made loads of friends… why can’t I be that relaxed? No one will want to talk to me when I look this awkward”</a:t>
            </a:r>
            <a:endParaRPr lang="en-GB" sz="1400" b="1" dirty="0"/>
          </a:p>
        </p:txBody>
      </p:sp>
      <p:sp>
        <p:nvSpPr>
          <p:cNvPr id="13" name="TextBox 12">
            <a:extLst>
              <a:ext uri="{FF2B5EF4-FFF2-40B4-BE49-F238E27FC236}">
                <a16:creationId xmlns:a16="http://schemas.microsoft.com/office/drawing/2014/main" id="{F726A79E-274C-47F7-B425-414B353B3128}"/>
              </a:ext>
            </a:extLst>
          </p:cNvPr>
          <p:cNvSpPr txBox="1"/>
          <p:nvPr/>
        </p:nvSpPr>
        <p:spPr>
          <a:xfrm>
            <a:off x="8174697" y="4430972"/>
            <a:ext cx="1788483" cy="307777"/>
          </a:xfrm>
          <a:prstGeom prst="rect">
            <a:avLst/>
          </a:prstGeom>
          <a:noFill/>
          <a:ln w="34925">
            <a:solidFill>
              <a:srgbClr val="FFC000"/>
            </a:solidFill>
          </a:ln>
        </p:spPr>
        <p:txBody>
          <a:bodyPr wrap="square" rtlCol="0">
            <a:spAutoFit/>
          </a:bodyPr>
          <a:lstStyle/>
          <a:p>
            <a:pPr algn="ctr"/>
            <a:r>
              <a:rPr lang="en-GB" sz="1400" b="1" dirty="0"/>
              <a:t>Emotions</a:t>
            </a:r>
            <a:r>
              <a:rPr lang="en-GB" sz="1400" dirty="0"/>
              <a:t>: nervous</a:t>
            </a:r>
            <a:endParaRPr lang="en-GB" sz="1400" b="1" dirty="0"/>
          </a:p>
        </p:txBody>
      </p:sp>
      <p:sp>
        <p:nvSpPr>
          <p:cNvPr id="15" name="TextBox 14">
            <a:extLst>
              <a:ext uri="{FF2B5EF4-FFF2-40B4-BE49-F238E27FC236}">
                <a16:creationId xmlns:a16="http://schemas.microsoft.com/office/drawing/2014/main" id="{284A85E8-4800-4FC7-BF6E-054086063B95}"/>
              </a:ext>
            </a:extLst>
          </p:cNvPr>
          <p:cNvSpPr txBox="1"/>
          <p:nvPr/>
        </p:nvSpPr>
        <p:spPr>
          <a:xfrm>
            <a:off x="4599020" y="5192344"/>
            <a:ext cx="1983943" cy="954107"/>
          </a:xfrm>
          <a:prstGeom prst="rect">
            <a:avLst/>
          </a:prstGeom>
          <a:noFill/>
          <a:ln w="34925">
            <a:solidFill>
              <a:srgbClr val="FF0000"/>
            </a:solidFill>
          </a:ln>
        </p:spPr>
        <p:txBody>
          <a:bodyPr wrap="square" rtlCol="0">
            <a:spAutoFit/>
          </a:bodyPr>
          <a:lstStyle/>
          <a:p>
            <a:pPr algn="ctr"/>
            <a:r>
              <a:rPr lang="en-GB" sz="1400" b="1" dirty="0"/>
              <a:t>Behaviour</a:t>
            </a:r>
            <a:r>
              <a:rPr lang="en-GB" sz="1400" dirty="0"/>
              <a:t>: head down, focus on how I am standing, posture, try to look relaxed</a:t>
            </a:r>
            <a:endParaRPr lang="en-GB" sz="1400" b="1" dirty="0"/>
          </a:p>
        </p:txBody>
      </p:sp>
      <p:sp>
        <p:nvSpPr>
          <p:cNvPr id="23" name="TextBox 22">
            <a:extLst>
              <a:ext uri="{FF2B5EF4-FFF2-40B4-BE49-F238E27FC236}">
                <a16:creationId xmlns:a16="http://schemas.microsoft.com/office/drawing/2014/main" id="{AD27140E-C32E-4A62-8ED5-832A033D6C68}"/>
              </a:ext>
            </a:extLst>
          </p:cNvPr>
          <p:cNvSpPr txBox="1"/>
          <p:nvPr/>
        </p:nvSpPr>
        <p:spPr>
          <a:xfrm>
            <a:off x="4340873" y="1518636"/>
            <a:ext cx="2461068" cy="738664"/>
          </a:xfrm>
          <a:prstGeom prst="rect">
            <a:avLst/>
          </a:prstGeom>
          <a:noFill/>
          <a:ln w="34925">
            <a:solidFill>
              <a:srgbClr val="92D050"/>
            </a:solidFill>
          </a:ln>
        </p:spPr>
        <p:txBody>
          <a:bodyPr wrap="square" rtlCol="0">
            <a:spAutoFit/>
          </a:bodyPr>
          <a:lstStyle/>
          <a:p>
            <a:pPr algn="ctr"/>
            <a:r>
              <a:rPr lang="en-GB" sz="1400" dirty="0"/>
              <a:t>Seeing a group of people in Freshers’ week laughing and hugging on a pub crawl</a:t>
            </a:r>
          </a:p>
        </p:txBody>
      </p:sp>
      <p:cxnSp>
        <p:nvCxnSpPr>
          <p:cNvPr id="24" name="Straight Arrow Connector 23">
            <a:extLst>
              <a:ext uri="{FF2B5EF4-FFF2-40B4-BE49-F238E27FC236}">
                <a16:creationId xmlns:a16="http://schemas.microsoft.com/office/drawing/2014/main" id="{26C4D9AD-D216-43C3-BD02-41E055EF6A89}"/>
              </a:ext>
            </a:extLst>
          </p:cNvPr>
          <p:cNvCxnSpPr>
            <a:cxnSpLocks/>
          </p:cNvCxnSpPr>
          <p:nvPr/>
        </p:nvCxnSpPr>
        <p:spPr>
          <a:xfrm>
            <a:off x="5571407" y="2387127"/>
            <a:ext cx="0" cy="55666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A picture containing icon&#10;&#10;Description automatically generated">
            <a:extLst>
              <a:ext uri="{FF2B5EF4-FFF2-40B4-BE49-F238E27FC236}">
                <a16:creationId xmlns:a16="http://schemas.microsoft.com/office/drawing/2014/main" id="{A6F0DF2E-B3CF-43FB-BF53-9E209E330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14" name="Title 1">
            <a:extLst>
              <a:ext uri="{FF2B5EF4-FFF2-40B4-BE49-F238E27FC236}">
                <a16:creationId xmlns:a16="http://schemas.microsoft.com/office/drawing/2014/main" id="{46E00A24-ECD7-4150-85DD-8D9C3F7405A4}"/>
              </a:ext>
            </a:extLst>
          </p:cNvPr>
          <p:cNvSpPr txBox="1">
            <a:spLocks/>
          </p:cNvSpPr>
          <p:nvPr/>
        </p:nvSpPr>
        <p:spPr>
          <a:xfrm>
            <a:off x="2502988" y="569483"/>
            <a:ext cx="6751093" cy="643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900" dirty="0">
                <a:solidFill>
                  <a:schemeClr val="accent1">
                    <a:lumMod val="75000"/>
                  </a:schemeClr>
                </a:solidFill>
              </a:rPr>
              <a:t>Attention and the vicious cycle</a:t>
            </a:r>
          </a:p>
        </p:txBody>
      </p:sp>
      <p:sp>
        <p:nvSpPr>
          <p:cNvPr id="16" name="TextBox 15">
            <a:extLst>
              <a:ext uri="{FF2B5EF4-FFF2-40B4-BE49-F238E27FC236}">
                <a16:creationId xmlns:a16="http://schemas.microsoft.com/office/drawing/2014/main" id="{026DAC00-EC67-44D7-963B-4253CDCEE0E2}"/>
              </a:ext>
            </a:extLst>
          </p:cNvPr>
          <p:cNvSpPr txBox="1"/>
          <p:nvPr/>
        </p:nvSpPr>
        <p:spPr>
          <a:xfrm>
            <a:off x="1492496" y="4323250"/>
            <a:ext cx="1654343" cy="523220"/>
          </a:xfrm>
          <a:prstGeom prst="rect">
            <a:avLst/>
          </a:prstGeom>
          <a:noFill/>
          <a:ln w="34925">
            <a:solidFill>
              <a:srgbClr val="7030A0"/>
            </a:solidFill>
          </a:ln>
        </p:spPr>
        <p:txBody>
          <a:bodyPr wrap="square" rtlCol="0">
            <a:spAutoFit/>
          </a:bodyPr>
          <a:lstStyle/>
          <a:p>
            <a:pPr algn="ctr"/>
            <a:r>
              <a:rPr lang="en-GB" sz="1400" b="1" dirty="0"/>
              <a:t>Physical</a:t>
            </a:r>
            <a:r>
              <a:rPr lang="en-GB" sz="1400" dirty="0"/>
              <a:t>: tense, tremors, hot</a:t>
            </a:r>
            <a:endParaRPr lang="en-GB" sz="1400" b="1" dirty="0"/>
          </a:p>
        </p:txBody>
      </p:sp>
      <p:cxnSp>
        <p:nvCxnSpPr>
          <p:cNvPr id="17" name="Straight Arrow Connector 16">
            <a:extLst>
              <a:ext uri="{FF2B5EF4-FFF2-40B4-BE49-F238E27FC236}">
                <a16:creationId xmlns:a16="http://schemas.microsoft.com/office/drawing/2014/main" id="{5F5416B3-3C60-4EB7-8F2C-BA59C80277C7}"/>
              </a:ext>
            </a:extLst>
          </p:cNvPr>
          <p:cNvCxnSpPr>
            <a:cxnSpLocks/>
          </p:cNvCxnSpPr>
          <p:nvPr/>
        </p:nvCxnSpPr>
        <p:spPr>
          <a:xfrm>
            <a:off x="7171527" y="3703978"/>
            <a:ext cx="1897411" cy="61927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D6971BB-2F5F-45C6-8A2C-CDE2CF2D97B0}"/>
              </a:ext>
            </a:extLst>
          </p:cNvPr>
          <p:cNvCxnSpPr>
            <a:cxnSpLocks/>
          </p:cNvCxnSpPr>
          <p:nvPr/>
        </p:nvCxnSpPr>
        <p:spPr>
          <a:xfrm flipH="1">
            <a:off x="6694311" y="4846470"/>
            <a:ext cx="2374627" cy="82292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EAE87F4-EF8C-4A0A-8B41-CB14418F299C}"/>
              </a:ext>
            </a:extLst>
          </p:cNvPr>
          <p:cNvCxnSpPr>
            <a:cxnSpLocks/>
          </p:cNvCxnSpPr>
          <p:nvPr/>
        </p:nvCxnSpPr>
        <p:spPr>
          <a:xfrm flipH="1" flipV="1">
            <a:off x="2319667" y="5000978"/>
            <a:ext cx="2168005" cy="74291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768DBE58-8F6C-4CF9-A5EC-021432D31E09}"/>
              </a:ext>
            </a:extLst>
          </p:cNvPr>
          <p:cNvCxnSpPr>
            <a:cxnSpLocks/>
          </p:cNvCxnSpPr>
          <p:nvPr/>
        </p:nvCxnSpPr>
        <p:spPr>
          <a:xfrm flipV="1">
            <a:off x="2319667" y="3703978"/>
            <a:ext cx="1665311" cy="488531"/>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20957EF-CC89-4A6C-A703-796B8EACC877}"/>
              </a:ext>
            </a:extLst>
          </p:cNvPr>
          <p:cNvCxnSpPr>
            <a:cxnSpLocks/>
          </p:cNvCxnSpPr>
          <p:nvPr/>
        </p:nvCxnSpPr>
        <p:spPr>
          <a:xfrm flipV="1">
            <a:off x="7184357" y="2387127"/>
            <a:ext cx="2065654" cy="62540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98B2C137-B45E-4C4A-BFBD-EE2E98A1D789}"/>
              </a:ext>
            </a:extLst>
          </p:cNvPr>
          <p:cNvSpPr txBox="1"/>
          <p:nvPr/>
        </p:nvSpPr>
        <p:spPr>
          <a:xfrm>
            <a:off x="9250011" y="2081949"/>
            <a:ext cx="800182" cy="369332"/>
          </a:xfrm>
          <a:prstGeom prst="rect">
            <a:avLst/>
          </a:prstGeom>
          <a:noFill/>
        </p:spPr>
        <p:txBody>
          <a:bodyPr wrap="square" rtlCol="0">
            <a:spAutoFit/>
          </a:bodyPr>
          <a:lstStyle/>
          <a:p>
            <a:r>
              <a:rPr lang="en-GB" dirty="0"/>
              <a:t>Exit?</a:t>
            </a:r>
          </a:p>
        </p:txBody>
      </p:sp>
      <p:cxnSp>
        <p:nvCxnSpPr>
          <p:cNvPr id="22" name="Straight Arrow Connector 21">
            <a:extLst>
              <a:ext uri="{FF2B5EF4-FFF2-40B4-BE49-F238E27FC236}">
                <a16:creationId xmlns:a16="http://schemas.microsoft.com/office/drawing/2014/main" id="{75937E39-08A8-4A9C-9E95-6DAE9B74A969}"/>
              </a:ext>
            </a:extLst>
          </p:cNvPr>
          <p:cNvCxnSpPr>
            <a:cxnSpLocks/>
          </p:cNvCxnSpPr>
          <p:nvPr/>
        </p:nvCxnSpPr>
        <p:spPr>
          <a:xfrm flipH="1" flipV="1">
            <a:off x="2594397" y="5925765"/>
            <a:ext cx="1893275" cy="10515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E08A5C6-B8E1-4695-A1B0-01970DCAF155}"/>
              </a:ext>
            </a:extLst>
          </p:cNvPr>
          <p:cNvSpPr txBox="1"/>
          <p:nvPr/>
        </p:nvSpPr>
        <p:spPr>
          <a:xfrm>
            <a:off x="1966757" y="5741099"/>
            <a:ext cx="800182" cy="369332"/>
          </a:xfrm>
          <a:prstGeom prst="rect">
            <a:avLst/>
          </a:prstGeom>
          <a:noFill/>
        </p:spPr>
        <p:txBody>
          <a:bodyPr wrap="square" rtlCol="0">
            <a:spAutoFit/>
          </a:bodyPr>
          <a:lstStyle/>
          <a:p>
            <a:r>
              <a:rPr lang="en-GB" dirty="0"/>
              <a:t>Exit?</a:t>
            </a:r>
          </a:p>
        </p:txBody>
      </p:sp>
    </p:spTree>
    <p:extLst>
      <p:ext uri="{BB962C8B-B14F-4D97-AF65-F5344CB8AC3E}">
        <p14:creationId xmlns:p14="http://schemas.microsoft.com/office/powerpoint/2010/main" val="3992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BA2CBBD1-A88D-452B-A747-7E2158E36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27F82763-D481-4C03-A7C8-4EE9CE76387D}"/>
              </a:ext>
            </a:extLst>
          </p:cNvPr>
          <p:cNvSpPr txBox="1"/>
          <p:nvPr/>
        </p:nvSpPr>
        <p:spPr>
          <a:xfrm>
            <a:off x="507122" y="3025036"/>
            <a:ext cx="1116059" cy="738664"/>
          </a:xfrm>
          <a:prstGeom prst="rect">
            <a:avLst/>
          </a:prstGeom>
          <a:noFill/>
          <a:ln w="34925">
            <a:solidFill>
              <a:schemeClr val="accent1"/>
            </a:solidFill>
          </a:ln>
        </p:spPr>
        <p:txBody>
          <a:bodyPr wrap="square" rtlCol="0">
            <a:spAutoFit/>
          </a:bodyPr>
          <a:lstStyle/>
          <a:p>
            <a:pPr algn="ctr"/>
            <a:r>
              <a:rPr lang="en-GB" sz="1400" dirty="0"/>
              <a:t>Social comparison/vicious cycle</a:t>
            </a:r>
          </a:p>
        </p:txBody>
      </p:sp>
      <p:pic>
        <p:nvPicPr>
          <p:cNvPr id="12" name="Picture 11" descr="A picture containing icon&#10;&#10;Description automatically generated">
            <a:extLst>
              <a:ext uri="{FF2B5EF4-FFF2-40B4-BE49-F238E27FC236}">
                <a16:creationId xmlns:a16="http://schemas.microsoft.com/office/drawing/2014/main" id="{A6F0DF2E-B3CF-43FB-BF53-9E209E330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cxnSp>
        <p:nvCxnSpPr>
          <p:cNvPr id="17" name="Straight Arrow Connector 16">
            <a:extLst>
              <a:ext uri="{FF2B5EF4-FFF2-40B4-BE49-F238E27FC236}">
                <a16:creationId xmlns:a16="http://schemas.microsoft.com/office/drawing/2014/main" id="{5F5416B3-3C60-4EB7-8F2C-BA59C80277C7}"/>
              </a:ext>
            </a:extLst>
          </p:cNvPr>
          <p:cNvCxnSpPr>
            <a:cxnSpLocks/>
          </p:cNvCxnSpPr>
          <p:nvPr/>
        </p:nvCxnSpPr>
        <p:spPr>
          <a:xfrm>
            <a:off x="1728741" y="3429000"/>
            <a:ext cx="314548"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C232112-6C17-408A-9E93-3B29E55AF621}"/>
              </a:ext>
            </a:extLst>
          </p:cNvPr>
          <p:cNvSpPr txBox="1"/>
          <p:nvPr/>
        </p:nvSpPr>
        <p:spPr>
          <a:xfrm>
            <a:off x="2109017" y="2951946"/>
            <a:ext cx="1535753" cy="954107"/>
          </a:xfrm>
          <a:prstGeom prst="rect">
            <a:avLst/>
          </a:prstGeom>
          <a:noFill/>
          <a:ln w="34925">
            <a:solidFill>
              <a:schemeClr val="accent1"/>
            </a:solidFill>
          </a:ln>
        </p:spPr>
        <p:txBody>
          <a:bodyPr wrap="square" rtlCol="0">
            <a:spAutoFit/>
          </a:bodyPr>
          <a:lstStyle/>
          <a:p>
            <a:pPr algn="ctr"/>
            <a:r>
              <a:rPr lang="en-GB" sz="1400" b="1" dirty="0"/>
              <a:t>Notice</a:t>
            </a:r>
            <a:r>
              <a:rPr lang="en-GB" sz="1400" dirty="0"/>
              <a:t>: what thoughts am I having? Where is my attention?</a:t>
            </a:r>
            <a:endParaRPr lang="en-GB" sz="1400" b="1" dirty="0"/>
          </a:p>
        </p:txBody>
      </p:sp>
      <p:cxnSp>
        <p:nvCxnSpPr>
          <p:cNvPr id="26" name="Straight Arrow Connector 25">
            <a:extLst>
              <a:ext uri="{FF2B5EF4-FFF2-40B4-BE49-F238E27FC236}">
                <a16:creationId xmlns:a16="http://schemas.microsoft.com/office/drawing/2014/main" id="{93AD1AD5-5784-4BBF-A404-CF3A42A03488}"/>
              </a:ext>
            </a:extLst>
          </p:cNvPr>
          <p:cNvCxnSpPr>
            <a:cxnSpLocks/>
          </p:cNvCxnSpPr>
          <p:nvPr/>
        </p:nvCxnSpPr>
        <p:spPr>
          <a:xfrm flipV="1">
            <a:off x="3658155" y="2506133"/>
            <a:ext cx="306341" cy="31891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50F4228D-287E-4EB0-9949-604C30390C1F}"/>
              </a:ext>
            </a:extLst>
          </p:cNvPr>
          <p:cNvSpPr txBox="1"/>
          <p:nvPr/>
        </p:nvSpPr>
        <p:spPr>
          <a:xfrm>
            <a:off x="4124084" y="1655494"/>
            <a:ext cx="2423472" cy="1169551"/>
          </a:xfrm>
          <a:prstGeom prst="rect">
            <a:avLst/>
          </a:prstGeom>
          <a:noFill/>
          <a:ln w="34925">
            <a:solidFill>
              <a:schemeClr val="accent1"/>
            </a:solidFill>
          </a:ln>
        </p:spPr>
        <p:txBody>
          <a:bodyPr wrap="square" rtlCol="0">
            <a:spAutoFit/>
          </a:bodyPr>
          <a:lstStyle/>
          <a:p>
            <a:pPr algn="ctr"/>
            <a:r>
              <a:rPr lang="en-GB" sz="1400" b="1" dirty="0"/>
              <a:t>Thoughts</a:t>
            </a:r>
            <a:r>
              <a:rPr lang="en-GB" sz="1400" dirty="0"/>
              <a:t>: is this an unhelpful thought pattern? Are these thoughts accurate? What would I say to someone else in my shoes right now?  </a:t>
            </a:r>
            <a:endParaRPr lang="en-GB" sz="1400" b="1" dirty="0"/>
          </a:p>
        </p:txBody>
      </p:sp>
      <p:cxnSp>
        <p:nvCxnSpPr>
          <p:cNvPr id="29" name="Straight Arrow Connector 28">
            <a:extLst>
              <a:ext uri="{FF2B5EF4-FFF2-40B4-BE49-F238E27FC236}">
                <a16:creationId xmlns:a16="http://schemas.microsoft.com/office/drawing/2014/main" id="{CCA28F8E-7B56-476F-AF9B-5AC8B0736FAB}"/>
              </a:ext>
            </a:extLst>
          </p:cNvPr>
          <p:cNvCxnSpPr>
            <a:cxnSpLocks/>
          </p:cNvCxnSpPr>
          <p:nvPr/>
        </p:nvCxnSpPr>
        <p:spPr>
          <a:xfrm>
            <a:off x="3658155" y="4062857"/>
            <a:ext cx="306341" cy="37367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5CF3570-A106-4AB3-92BF-661706CD33CD}"/>
              </a:ext>
            </a:extLst>
          </p:cNvPr>
          <p:cNvSpPr txBox="1"/>
          <p:nvPr/>
        </p:nvSpPr>
        <p:spPr>
          <a:xfrm>
            <a:off x="4124084" y="3906053"/>
            <a:ext cx="2423472" cy="1169551"/>
          </a:xfrm>
          <a:prstGeom prst="rect">
            <a:avLst/>
          </a:prstGeom>
          <a:noFill/>
          <a:ln w="34925">
            <a:solidFill>
              <a:schemeClr val="accent1"/>
            </a:solidFill>
          </a:ln>
        </p:spPr>
        <p:txBody>
          <a:bodyPr wrap="square" rtlCol="0">
            <a:spAutoFit/>
          </a:bodyPr>
          <a:lstStyle/>
          <a:p>
            <a:pPr algn="ctr"/>
            <a:r>
              <a:rPr lang="en-GB" sz="1400" b="1" dirty="0"/>
              <a:t>Attention</a:t>
            </a:r>
            <a:r>
              <a:rPr lang="en-GB" sz="1400" dirty="0"/>
              <a:t>: where is my attention right now? What is it I am focussed on? What am I not noticing? Where could I place my attention instead?</a:t>
            </a:r>
            <a:endParaRPr lang="en-GB" sz="1400" b="1" dirty="0"/>
          </a:p>
        </p:txBody>
      </p:sp>
      <p:cxnSp>
        <p:nvCxnSpPr>
          <p:cNvPr id="31" name="Straight Arrow Connector 30">
            <a:extLst>
              <a:ext uri="{FF2B5EF4-FFF2-40B4-BE49-F238E27FC236}">
                <a16:creationId xmlns:a16="http://schemas.microsoft.com/office/drawing/2014/main" id="{4C8DA8EF-67F9-455B-96E7-F856005F9667}"/>
              </a:ext>
            </a:extLst>
          </p:cNvPr>
          <p:cNvCxnSpPr>
            <a:cxnSpLocks/>
          </p:cNvCxnSpPr>
          <p:nvPr/>
        </p:nvCxnSpPr>
        <p:spPr>
          <a:xfrm>
            <a:off x="6633764" y="2328334"/>
            <a:ext cx="314548"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371D76E-5F92-41AB-9634-79C417D466E3}"/>
              </a:ext>
            </a:extLst>
          </p:cNvPr>
          <p:cNvCxnSpPr>
            <a:cxnSpLocks/>
          </p:cNvCxnSpPr>
          <p:nvPr/>
        </p:nvCxnSpPr>
        <p:spPr>
          <a:xfrm>
            <a:off x="6633764" y="4538806"/>
            <a:ext cx="314548"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6F2BA663-0100-4D53-A55D-63FBDC58B0BA}"/>
              </a:ext>
            </a:extLst>
          </p:cNvPr>
          <p:cNvSpPr txBox="1"/>
          <p:nvPr/>
        </p:nvSpPr>
        <p:spPr>
          <a:xfrm>
            <a:off x="7015770" y="1677686"/>
            <a:ext cx="2423472" cy="1169551"/>
          </a:xfrm>
          <a:prstGeom prst="rect">
            <a:avLst/>
          </a:prstGeom>
          <a:noFill/>
          <a:ln w="34925">
            <a:solidFill>
              <a:schemeClr val="accent1"/>
            </a:solidFill>
          </a:ln>
        </p:spPr>
        <p:txBody>
          <a:bodyPr wrap="square" rtlCol="0">
            <a:spAutoFit/>
          </a:bodyPr>
          <a:lstStyle/>
          <a:p>
            <a:pPr algn="ctr"/>
            <a:r>
              <a:rPr lang="en-GB" sz="1400" b="1" dirty="0"/>
              <a:t>Respond</a:t>
            </a:r>
            <a:r>
              <a:rPr lang="en-GB" sz="1400" dirty="0"/>
              <a:t>: stay out of the content of my thought, let the thought pass, engage in a more accurate or balanced thought instead</a:t>
            </a:r>
            <a:endParaRPr lang="en-GB" sz="1400" b="1" dirty="0"/>
          </a:p>
        </p:txBody>
      </p:sp>
      <p:sp>
        <p:nvSpPr>
          <p:cNvPr id="34" name="TextBox 33">
            <a:extLst>
              <a:ext uri="{FF2B5EF4-FFF2-40B4-BE49-F238E27FC236}">
                <a16:creationId xmlns:a16="http://schemas.microsoft.com/office/drawing/2014/main" id="{3DF9E2C8-310D-4973-B145-B69C61F62591}"/>
              </a:ext>
            </a:extLst>
          </p:cNvPr>
          <p:cNvSpPr txBox="1"/>
          <p:nvPr/>
        </p:nvSpPr>
        <p:spPr>
          <a:xfrm>
            <a:off x="7015770" y="3906052"/>
            <a:ext cx="2423472" cy="1169551"/>
          </a:xfrm>
          <a:prstGeom prst="rect">
            <a:avLst/>
          </a:prstGeom>
          <a:noFill/>
          <a:ln w="34925">
            <a:solidFill>
              <a:schemeClr val="accent1"/>
            </a:solidFill>
          </a:ln>
        </p:spPr>
        <p:txBody>
          <a:bodyPr wrap="square" rtlCol="0">
            <a:spAutoFit/>
          </a:bodyPr>
          <a:lstStyle/>
          <a:p>
            <a:pPr algn="ctr"/>
            <a:r>
              <a:rPr lang="en-GB" sz="1400" b="1" dirty="0"/>
              <a:t>Respond</a:t>
            </a:r>
            <a:r>
              <a:rPr lang="en-GB" sz="1400" dirty="0"/>
              <a:t>: choose where to place my attention externally, focus more on the situation and what is happening in it, less on me and my thoughts </a:t>
            </a:r>
            <a:endParaRPr lang="en-GB" sz="1400" b="1" dirty="0"/>
          </a:p>
        </p:txBody>
      </p:sp>
      <p:sp>
        <p:nvSpPr>
          <p:cNvPr id="35" name="TextBox 34">
            <a:extLst>
              <a:ext uri="{FF2B5EF4-FFF2-40B4-BE49-F238E27FC236}">
                <a16:creationId xmlns:a16="http://schemas.microsoft.com/office/drawing/2014/main" id="{419B81F4-1C20-438E-9B1C-E041AFE49DA4}"/>
              </a:ext>
            </a:extLst>
          </p:cNvPr>
          <p:cNvSpPr txBox="1"/>
          <p:nvPr/>
        </p:nvSpPr>
        <p:spPr>
          <a:xfrm>
            <a:off x="9821387" y="2951946"/>
            <a:ext cx="1693223" cy="738664"/>
          </a:xfrm>
          <a:prstGeom prst="rect">
            <a:avLst/>
          </a:prstGeom>
          <a:noFill/>
          <a:ln w="34925">
            <a:solidFill>
              <a:schemeClr val="accent1"/>
            </a:solidFill>
          </a:ln>
        </p:spPr>
        <p:txBody>
          <a:bodyPr wrap="square" rtlCol="0">
            <a:spAutoFit/>
          </a:bodyPr>
          <a:lstStyle/>
          <a:p>
            <a:pPr algn="ctr"/>
            <a:r>
              <a:rPr lang="en-GB" sz="1400" b="1" dirty="0"/>
              <a:t>Greater engagement in the current situation</a:t>
            </a:r>
          </a:p>
        </p:txBody>
      </p:sp>
      <p:cxnSp>
        <p:nvCxnSpPr>
          <p:cNvPr id="36" name="Straight Arrow Connector 35">
            <a:extLst>
              <a:ext uri="{FF2B5EF4-FFF2-40B4-BE49-F238E27FC236}">
                <a16:creationId xmlns:a16="http://schemas.microsoft.com/office/drawing/2014/main" id="{95F9700F-E0CB-41E3-9E4E-0183006224C6}"/>
              </a:ext>
            </a:extLst>
          </p:cNvPr>
          <p:cNvCxnSpPr>
            <a:cxnSpLocks/>
          </p:cNvCxnSpPr>
          <p:nvPr/>
        </p:nvCxnSpPr>
        <p:spPr>
          <a:xfrm>
            <a:off x="9506700" y="2506133"/>
            <a:ext cx="314687" cy="31891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E982B44-D844-482D-B60F-75FBFA3C3CC8}"/>
              </a:ext>
            </a:extLst>
          </p:cNvPr>
          <p:cNvCxnSpPr>
            <a:cxnSpLocks/>
          </p:cNvCxnSpPr>
          <p:nvPr/>
        </p:nvCxnSpPr>
        <p:spPr>
          <a:xfrm flipV="1">
            <a:off x="9515046" y="3817511"/>
            <a:ext cx="306341" cy="318912"/>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9902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itle 1">
            <a:extLst>
              <a:ext uri="{FF2B5EF4-FFF2-40B4-BE49-F238E27FC236}">
                <a16:creationId xmlns:a16="http://schemas.microsoft.com/office/drawing/2014/main" id="{F3922ED8-F17D-44D9-BAD2-E0D5601014FA}"/>
              </a:ext>
            </a:extLst>
          </p:cNvPr>
          <p:cNvSpPr>
            <a:spLocks noGrp="1"/>
          </p:cNvSpPr>
          <p:nvPr>
            <p:ph type="ctrTitle"/>
          </p:nvPr>
        </p:nvSpPr>
        <p:spPr>
          <a:xfrm>
            <a:off x="2998177" y="967152"/>
            <a:ext cx="6013938" cy="643671"/>
          </a:xfrm>
        </p:spPr>
        <p:txBody>
          <a:bodyPr>
            <a:normAutofit fontScale="90000"/>
          </a:bodyPr>
          <a:lstStyle/>
          <a:p>
            <a:r>
              <a:rPr lang="en-GB" sz="3600" dirty="0">
                <a:solidFill>
                  <a:schemeClr val="accent1">
                    <a:lumMod val="75000"/>
                  </a:schemeClr>
                </a:solidFill>
              </a:rPr>
              <a:t>Exercise – learning to respond helpfully</a:t>
            </a:r>
          </a:p>
        </p:txBody>
      </p:sp>
      <p:sp>
        <p:nvSpPr>
          <p:cNvPr id="2" name="TextBox 1">
            <a:extLst>
              <a:ext uri="{FF2B5EF4-FFF2-40B4-BE49-F238E27FC236}">
                <a16:creationId xmlns:a16="http://schemas.microsoft.com/office/drawing/2014/main" id="{16276B74-663B-400F-A7AD-012D9065F394}"/>
              </a:ext>
            </a:extLst>
          </p:cNvPr>
          <p:cNvSpPr txBox="1"/>
          <p:nvPr/>
        </p:nvSpPr>
        <p:spPr>
          <a:xfrm>
            <a:off x="1539472" y="1869492"/>
            <a:ext cx="8931348"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a:t>Either individually or if comfortable, in pairs or threes</a:t>
            </a:r>
          </a:p>
          <a:p>
            <a:pPr marL="342900" indent="-342900">
              <a:buFont typeface="Arial" panose="020B0604020202020204" pitchFamily="34" charset="0"/>
              <a:buChar char="•"/>
            </a:pPr>
            <a:r>
              <a:rPr lang="en-GB" sz="2400" dirty="0"/>
              <a:t>Using your vicious cycle example from the earlier exercise and handout 2 </a:t>
            </a:r>
          </a:p>
          <a:p>
            <a:pPr marL="342900" indent="-342900">
              <a:buFont typeface="Arial" panose="020B0604020202020204" pitchFamily="34" charset="0"/>
              <a:buChar char="•"/>
            </a:pPr>
            <a:r>
              <a:rPr lang="en-GB" sz="2400" dirty="0"/>
              <a:t>Bring to mind the experience, what the comparison was and where your attention was focussed</a:t>
            </a:r>
          </a:p>
          <a:p>
            <a:pPr marL="342900" indent="-342900">
              <a:buFont typeface="Arial" panose="020B0604020202020204" pitchFamily="34" charset="0"/>
              <a:buChar char="•"/>
            </a:pPr>
            <a:r>
              <a:rPr lang="en-GB" sz="2400" dirty="0"/>
              <a:t>Ask the questions in handout 2</a:t>
            </a:r>
          </a:p>
          <a:p>
            <a:pPr marL="342900" indent="-342900">
              <a:buFont typeface="Arial" panose="020B0604020202020204" pitchFamily="34" charset="0"/>
              <a:buChar char="•"/>
            </a:pPr>
            <a:r>
              <a:rPr lang="en-GB" sz="2400" dirty="0"/>
              <a:t>Plan a more helpful response to the unhelpful thoughts</a:t>
            </a:r>
          </a:p>
          <a:p>
            <a:pPr marL="342900" indent="-342900">
              <a:buFont typeface="Arial" panose="020B0604020202020204" pitchFamily="34" charset="0"/>
              <a:buChar char="•"/>
            </a:pPr>
            <a:r>
              <a:rPr lang="en-GB" sz="2400" dirty="0"/>
              <a:t>Work out where you could place your attention in the situation to learn or engage more  </a:t>
            </a:r>
          </a:p>
          <a:p>
            <a:pPr marL="800100" lvl="1" indent="-342900">
              <a:buFont typeface="Arial" panose="020B0604020202020204" pitchFamily="34" charset="0"/>
              <a:buChar char="•"/>
            </a:pPr>
            <a:endParaRPr lang="en-GB" sz="2400" dirty="0"/>
          </a:p>
        </p:txBody>
      </p:sp>
    </p:spTree>
    <p:extLst>
      <p:ext uri="{BB962C8B-B14F-4D97-AF65-F5344CB8AC3E}">
        <p14:creationId xmlns:p14="http://schemas.microsoft.com/office/powerpoint/2010/main" val="12295333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7" name="Title 1">
            <a:extLst>
              <a:ext uri="{FF2B5EF4-FFF2-40B4-BE49-F238E27FC236}">
                <a16:creationId xmlns:a16="http://schemas.microsoft.com/office/drawing/2014/main" id="{04563367-FC27-4BBD-998C-4E51908869EC}"/>
              </a:ext>
            </a:extLst>
          </p:cNvPr>
          <p:cNvSpPr>
            <a:spLocks noGrp="1"/>
          </p:cNvSpPr>
          <p:nvPr>
            <p:ph type="ctrTitle"/>
          </p:nvPr>
        </p:nvSpPr>
        <p:spPr>
          <a:xfrm>
            <a:off x="2882019" y="733229"/>
            <a:ext cx="6158630" cy="866971"/>
          </a:xfrm>
        </p:spPr>
        <p:txBody>
          <a:bodyPr>
            <a:normAutofit/>
          </a:bodyPr>
          <a:lstStyle/>
          <a:p>
            <a:r>
              <a:rPr lang="en-GB" sz="4000" dirty="0">
                <a:solidFill>
                  <a:schemeClr val="accent1">
                    <a:lumMod val="75000"/>
                  </a:schemeClr>
                </a:solidFill>
              </a:rPr>
              <a:t>Key Messages</a:t>
            </a:r>
          </a:p>
        </p:txBody>
      </p:sp>
      <p:sp>
        <p:nvSpPr>
          <p:cNvPr id="5" name="Subtitle 2">
            <a:extLst>
              <a:ext uri="{FF2B5EF4-FFF2-40B4-BE49-F238E27FC236}">
                <a16:creationId xmlns:a16="http://schemas.microsoft.com/office/drawing/2014/main" id="{057EF5C3-DF9A-40C3-A369-96B086F84E3F}"/>
              </a:ext>
            </a:extLst>
          </p:cNvPr>
          <p:cNvSpPr>
            <a:spLocks noGrp="1"/>
          </p:cNvSpPr>
          <p:nvPr>
            <p:ph type="subTitle" idx="1"/>
          </p:nvPr>
        </p:nvSpPr>
        <p:spPr>
          <a:xfrm>
            <a:off x="1334294" y="2104775"/>
            <a:ext cx="9144000" cy="3632146"/>
          </a:xfrm>
        </p:spPr>
        <p:txBody>
          <a:bodyPr>
            <a:normAutofit lnSpcReduction="10000"/>
          </a:bodyPr>
          <a:lstStyle/>
          <a:p>
            <a:pPr marL="342900" indent="-342900" algn="l">
              <a:buFontTx/>
              <a:buChar char="-"/>
            </a:pPr>
            <a:r>
              <a:rPr lang="en-GB" dirty="0"/>
              <a:t>Social comparisons can cause vicious cycles:</a:t>
            </a:r>
          </a:p>
          <a:p>
            <a:pPr marL="800100" lvl="1" indent="-342900" algn="l">
              <a:buFontTx/>
              <a:buChar char="-"/>
            </a:pPr>
            <a:r>
              <a:rPr lang="en-GB" dirty="0"/>
              <a:t>The way we think affects how we feel and what we do</a:t>
            </a:r>
          </a:p>
          <a:p>
            <a:pPr marL="800100" lvl="1" indent="-342900" algn="l">
              <a:buFontTx/>
              <a:buChar char="-"/>
            </a:pPr>
            <a:r>
              <a:rPr lang="en-GB" dirty="0"/>
              <a:t>What we do will affect the way we think and how we feel</a:t>
            </a:r>
          </a:p>
          <a:p>
            <a:pPr marL="342900" indent="-342900" algn="l">
              <a:buFontTx/>
              <a:buChar char="-"/>
            </a:pPr>
            <a:r>
              <a:rPr lang="en-GB" dirty="0"/>
              <a:t>Our attention and unhelpful thought patterns can play a key role in how distressing social comparisons can be</a:t>
            </a:r>
          </a:p>
          <a:p>
            <a:pPr marL="342900" indent="-342900" algn="l">
              <a:buFontTx/>
              <a:buChar char="-"/>
            </a:pPr>
            <a:r>
              <a:rPr lang="en-GB" dirty="0"/>
              <a:t>Learning to notice and reflect on the interactions between our thoughts, feelings and behaviours helps us work out how to break out of these cycles </a:t>
            </a:r>
          </a:p>
          <a:p>
            <a:pPr marL="800100" lvl="1" indent="-342900" algn="l">
              <a:buFontTx/>
              <a:buChar char="-"/>
            </a:pPr>
            <a:r>
              <a:rPr lang="en-GB" dirty="0"/>
              <a:t>Responding helpfully to unhelpful thought patterns</a:t>
            </a:r>
          </a:p>
          <a:p>
            <a:pPr marL="800100" lvl="1" indent="-342900" algn="l">
              <a:buFontTx/>
              <a:buChar char="-"/>
            </a:pPr>
            <a:r>
              <a:rPr lang="en-GB" dirty="0"/>
              <a:t>Placing our attention externally </a:t>
            </a:r>
          </a:p>
          <a:p>
            <a:endParaRPr lang="en-GB" dirty="0"/>
          </a:p>
        </p:txBody>
      </p:sp>
    </p:spTree>
    <p:extLst>
      <p:ext uri="{BB962C8B-B14F-4D97-AF65-F5344CB8AC3E}">
        <p14:creationId xmlns:p14="http://schemas.microsoft.com/office/powerpoint/2010/main" val="508310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C161671-C9AC-44B5-AA4D-C1CC9F4CF225}"/>
              </a:ext>
            </a:extLst>
          </p:cNvPr>
          <p:cNvSpPr>
            <a:spLocks noGrp="1"/>
          </p:cNvSpPr>
          <p:nvPr>
            <p:ph type="subTitle" idx="1"/>
          </p:nvPr>
        </p:nvSpPr>
        <p:spPr>
          <a:xfrm>
            <a:off x="1524000" y="2154264"/>
            <a:ext cx="9144000" cy="3626604"/>
          </a:xfrm>
        </p:spPr>
        <p:txBody>
          <a:bodyPr>
            <a:normAutofit/>
          </a:bodyPr>
          <a:lstStyle/>
          <a:p>
            <a:pPr marL="342900" indent="-342900" algn="l">
              <a:buFont typeface="Arial" panose="020B0604020202020204" pitchFamily="34" charset="0"/>
              <a:buChar char="•"/>
            </a:pPr>
            <a:r>
              <a:rPr lang="en-GB" dirty="0"/>
              <a:t>Practice the skills from today’s workshop</a:t>
            </a:r>
          </a:p>
          <a:p>
            <a:pPr marL="342900" indent="-342900" algn="l">
              <a:buFont typeface="Arial" panose="020B0604020202020204" pitchFamily="34" charset="0"/>
              <a:buChar char="•"/>
            </a:pPr>
            <a:r>
              <a:rPr lang="en-GB" dirty="0"/>
              <a:t>Using your handouts, throughout the week use the blank vicious cycle diagrams to record your thoughts, feelings and behaviours </a:t>
            </a:r>
            <a:r>
              <a:rPr lang="en-GB" b="1" u="sng" dirty="0"/>
              <a:t>when</a:t>
            </a:r>
            <a:r>
              <a:rPr lang="en-GB" dirty="0"/>
              <a:t> you notice you are making social comparisons</a:t>
            </a:r>
          </a:p>
          <a:p>
            <a:pPr marL="800100" lvl="1" indent="-342900" algn="l">
              <a:buFont typeface="Arial" panose="020B0604020202020204" pitchFamily="34" charset="0"/>
              <a:buChar char="•"/>
            </a:pPr>
            <a:r>
              <a:rPr lang="en-GB" dirty="0"/>
              <a:t>Label your thoughts with a possible unhelpful pattern type</a:t>
            </a:r>
          </a:p>
          <a:p>
            <a:pPr marL="800100" lvl="1" indent="-342900" algn="l">
              <a:buFont typeface="Arial" panose="020B0604020202020204" pitchFamily="34" charset="0"/>
              <a:buChar char="•"/>
            </a:pPr>
            <a:r>
              <a:rPr lang="en-GB" dirty="0"/>
              <a:t>Notice when your attention is too internally focussed</a:t>
            </a:r>
          </a:p>
          <a:p>
            <a:pPr marL="800100" lvl="1" indent="-342900" algn="l">
              <a:buFont typeface="Arial" panose="020B0604020202020204" pitchFamily="34" charset="0"/>
              <a:buChar char="•"/>
            </a:pPr>
            <a:r>
              <a:rPr lang="en-GB" dirty="0"/>
              <a:t>Identify helpful responses in these moments</a:t>
            </a:r>
          </a:p>
          <a:p>
            <a:pPr marL="342900" indent="-342900" algn="l">
              <a:buFont typeface="Arial" panose="020B0604020202020204" pitchFamily="34" charset="0"/>
              <a:buChar char="•"/>
            </a:pPr>
            <a:r>
              <a:rPr lang="en-GB" dirty="0"/>
              <a:t>Try to complete the exercises live, in the moment your thoughts, feelings and behaviours are occurring</a:t>
            </a:r>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endParaRPr lang="en-GB" dirty="0"/>
          </a:p>
          <a:p>
            <a:pPr marL="342900" indent="-342900" algn="l">
              <a:buFont typeface="Arial" panose="020B0604020202020204" pitchFamily="34" charset="0"/>
              <a:buChar char="•"/>
            </a:pPr>
            <a:endParaRPr lang="en-GB" dirty="0"/>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7" name="Title 1">
            <a:extLst>
              <a:ext uri="{FF2B5EF4-FFF2-40B4-BE49-F238E27FC236}">
                <a16:creationId xmlns:a16="http://schemas.microsoft.com/office/drawing/2014/main" id="{236C05AE-FD70-4911-B767-AC3D515FEE0A}"/>
              </a:ext>
            </a:extLst>
          </p:cNvPr>
          <p:cNvSpPr>
            <a:spLocks noGrp="1"/>
          </p:cNvSpPr>
          <p:nvPr>
            <p:ph type="ctrTitle"/>
          </p:nvPr>
        </p:nvSpPr>
        <p:spPr>
          <a:xfrm>
            <a:off x="2882019" y="733229"/>
            <a:ext cx="6158630" cy="866971"/>
          </a:xfrm>
        </p:spPr>
        <p:txBody>
          <a:bodyPr>
            <a:normAutofit/>
          </a:bodyPr>
          <a:lstStyle/>
          <a:p>
            <a:r>
              <a:rPr lang="en-GB" sz="4000" dirty="0">
                <a:solidFill>
                  <a:schemeClr val="accent1">
                    <a:lumMod val="75000"/>
                  </a:schemeClr>
                </a:solidFill>
              </a:rPr>
              <a:t>Homework</a:t>
            </a:r>
          </a:p>
        </p:txBody>
      </p:sp>
    </p:spTree>
    <p:extLst>
      <p:ext uri="{BB962C8B-B14F-4D97-AF65-F5344CB8AC3E}">
        <p14:creationId xmlns:p14="http://schemas.microsoft.com/office/powerpoint/2010/main" val="3134458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7" name="Title 1">
            <a:extLst>
              <a:ext uri="{FF2B5EF4-FFF2-40B4-BE49-F238E27FC236}">
                <a16:creationId xmlns:a16="http://schemas.microsoft.com/office/drawing/2014/main" id="{236C05AE-FD70-4911-B767-AC3D515FEE0A}"/>
              </a:ext>
            </a:extLst>
          </p:cNvPr>
          <p:cNvSpPr>
            <a:spLocks noGrp="1"/>
          </p:cNvSpPr>
          <p:nvPr>
            <p:ph type="ctrTitle"/>
          </p:nvPr>
        </p:nvSpPr>
        <p:spPr>
          <a:xfrm>
            <a:off x="2882019" y="1941140"/>
            <a:ext cx="6158630" cy="866971"/>
          </a:xfrm>
        </p:spPr>
        <p:txBody>
          <a:bodyPr>
            <a:normAutofit/>
          </a:bodyPr>
          <a:lstStyle/>
          <a:p>
            <a:r>
              <a:rPr lang="en-GB" sz="4000" dirty="0">
                <a:solidFill>
                  <a:schemeClr val="accent1">
                    <a:lumMod val="75000"/>
                  </a:schemeClr>
                </a:solidFill>
              </a:rPr>
              <a:t>Thank you</a:t>
            </a:r>
          </a:p>
        </p:txBody>
      </p:sp>
    </p:spTree>
    <p:extLst>
      <p:ext uri="{BB962C8B-B14F-4D97-AF65-F5344CB8AC3E}">
        <p14:creationId xmlns:p14="http://schemas.microsoft.com/office/powerpoint/2010/main" val="15847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720453" y="3008620"/>
            <a:ext cx="6751093" cy="643933"/>
          </a:xfrm>
        </p:spPr>
        <p:txBody>
          <a:bodyPr>
            <a:normAutofit/>
          </a:bodyPr>
          <a:lstStyle/>
          <a:p>
            <a:r>
              <a:rPr lang="en-GB" sz="4000" dirty="0">
                <a:solidFill>
                  <a:schemeClr val="accent1">
                    <a:lumMod val="75000"/>
                  </a:schemeClr>
                </a:solidFill>
              </a:rPr>
              <a:t>Questionnaire</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Tree>
    <p:extLst>
      <p:ext uri="{BB962C8B-B14F-4D97-AF65-F5344CB8AC3E}">
        <p14:creationId xmlns:p14="http://schemas.microsoft.com/office/powerpoint/2010/main" val="524372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5" name="Title 1">
            <a:extLst>
              <a:ext uri="{FF2B5EF4-FFF2-40B4-BE49-F238E27FC236}">
                <a16:creationId xmlns:a16="http://schemas.microsoft.com/office/drawing/2014/main" id="{F3922ED8-F17D-44D9-BAD2-E0D5601014FA}"/>
              </a:ext>
            </a:extLst>
          </p:cNvPr>
          <p:cNvSpPr>
            <a:spLocks noGrp="1"/>
          </p:cNvSpPr>
          <p:nvPr>
            <p:ph type="ctrTitle"/>
          </p:nvPr>
        </p:nvSpPr>
        <p:spPr>
          <a:xfrm>
            <a:off x="2998177" y="967152"/>
            <a:ext cx="6013938" cy="643671"/>
          </a:xfrm>
        </p:spPr>
        <p:txBody>
          <a:bodyPr>
            <a:normAutofit/>
          </a:bodyPr>
          <a:lstStyle/>
          <a:p>
            <a:r>
              <a:rPr lang="en-GB" sz="3600" dirty="0">
                <a:solidFill>
                  <a:schemeClr val="accent1">
                    <a:lumMod val="75000"/>
                  </a:schemeClr>
                </a:solidFill>
              </a:rPr>
              <a:t>What is CBT?</a:t>
            </a:r>
          </a:p>
        </p:txBody>
      </p:sp>
      <p:sp>
        <p:nvSpPr>
          <p:cNvPr id="2" name="TextBox 1">
            <a:extLst>
              <a:ext uri="{FF2B5EF4-FFF2-40B4-BE49-F238E27FC236}">
                <a16:creationId xmlns:a16="http://schemas.microsoft.com/office/drawing/2014/main" id="{16276B74-663B-400F-A7AD-012D9065F394}"/>
              </a:ext>
            </a:extLst>
          </p:cNvPr>
          <p:cNvSpPr txBox="1"/>
          <p:nvPr/>
        </p:nvSpPr>
        <p:spPr>
          <a:xfrm>
            <a:off x="1573619" y="2083981"/>
            <a:ext cx="8931348"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t>An evidence-based talking therapy</a:t>
            </a:r>
          </a:p>
          <a:p>
            <a:pPr marL="342900" indent="-342900">
              <a:buFont typeface="Arial" panose="020B0604020202020204" pitchFamily="34" charset="0"/>
              <a:buChar char="•"/>
            </a:pPr>
            <a:r>
              <a:rPr lang="en-GB" sz="2400" dirty="0"/>
              <a:t>A way of understanding the relationship between our thoughts, emotions, physiology and behaviour</a:t>
            </a:r>
          </a:p>
          <a:p>
            <a:pPr marL="342900" indent="-342900">
              <a:buFont typeface="Arial" panose="020B0604020202020204" pitchFamily="34" charset="0"/>
              <a:buChar char="•"/>
            </a:pPr>
            <a:r>
              <a:rPr lang="en-GB" sz="2400" dirty="0"/>
              <a:t>A therapy that provides a range of coping strategies or techniques that can influence these patterns</a:t>
            </a:r>
          </a:p>
          <a:p>
            <a:pPr marL="800100" lvl="1" indent="-342900">
              <a:buFont typeface="Arial" panose="020B0604020202020204" pitchFamily="34" charset="0"/>
              <a:buChar char="•"/>
            </a:pPr>
            <a:r>
              <a:rPr lang="en-GB" sz="2400" dirty="0"/>
              <a:t>Some of which we will be discussing later in this workshop</a:t>
            </a:r>
          </a:p>
        </p:txBody>
      </p:sp>
    </p:spTree>
    <p:extLst>
      <p:ext uri="{BB962C8B-B14F-4D97-AF65-F5344CB8AC3E}">
        <p14:creationId xmlns:p14="http://schemas.microsoft.com/office/powerpoint/2010/main" val="2536406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279176" y="1414523"/>
            <a:ext cx="7363008" cy="271597"/>
          </a:xfrm>
        </p:spPr>
        <p:txBody>
          <a:bodyPr>
            <a:normAutofit fontScale="90000"/>
          </a:bodyPr>
          <a:lstStyle/>
          <a:p>
            <a:r>
              <a:rPr lang="en-GB" sz="4000" dirty="0">
                <a:solidFill>
                  <a:schemeClr val="accent1">
                    <a:lumMod val="75000"/>
                  </a:schemeClr>
                </a:solidFill>
              </a:rPr>
              <a:t>Goals for today</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7" name="TextBox 6"/>
          <p:cNvSpPr txBox="1"/>
          <p:nvPr/>
        </p:nvSpPr>
        <p:spPr>
          <a:xfrm>
            <a:off x="1499517" y="2058689"/>
            <a:ext cx="8922326"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t>To learn about the effects of social comparisons using the “CBT model”</a:t>
            </a:r>
          </a:p>
          <a:p>
            <a:pPr marL="285750" indent="-285750">
              <a:buFont typeface="Arial" panose="020B0604020202020204" pitchFamily="34" charset="0"/>
              <a:buChar char="•"/>
            </a:pPr>
            <a:r>
              <a:rPr lang="en-GB" sz="2400" dirty="0"/>
              <a:t>To notice the links between our thoughts, feelings, physiology and behaviour and how comparisons can cause “vicious cycles”</a:t>
            </a:r>
          </a:p>
          <a:p>
            <a:pPr marL="285750" indent="-285750">
              <a:buFont typeface="Arial" panose="020B0604020202020204" pitchFamily="34" charset="0"/>
              <a:buChar char="•"/>
            </a:pPr>
            <a:r>
              <a:rPr lang="en-GB" sz="2400" dirty="0"/>
              <a:t>To learn about the role of our attention when feeling anxious in social situations</a:t>
            </a:r>
          </a:p>
          <a:p>
            <a:pPr marL="285750" indent="-285750">
              <a:buFont typeface="Arial" panose="020B0604020202020204" pitchFamily="34" charset="0"/>
              <a:buChar char="•"/>
            </a:pPr>
            <a:r>
              <a:rPr lang="en-GB" sz="2400" dirty="0"/>
              <a:t>To practice ways of breaking vicious cycles through changing our attention, thoughts and behaviours</a:t>
            </a:r>
          </a:p>
        </p:txBody>
      </p:sp>
    </p:spTree>
    <p:extLst>
      <p:ext uri="{BB962C8B-B14F-4D97-AF65-F5344CB8AC3E}">
        <p14:creationId xmlns:p14="http://schemas.microsoft.com/office/powerpoint/2010/main" val="1123141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998177" y="967152"/>
            <a:ext cx="6013938" cy="643671"/>
          </a:xfrm>
        </p:spPr>
        <p:txBody>
          <a:bodyPr>
            <a:normAutofit/>
          </a:bodyPr>
          <a:lstStyle/>
          <a:p>
            <a:r>
              <a:rPr lang="en-GB" sz="3600" dirty="0">
                <a:solidFill>
                  <a:schemeClr val="accent1">
                    <a:lumMod val="75000"/>
                  </a:schemeClr>
                </a:solidFill>
              </a:rPr>
              <a:t>Why social comparisons?</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7" name="TextBox 6">
            <a:extLst>
              <a:ext uri="{FF2B5EF4-FFF2-40B4-BE49-F238E27FC236}">
                <a16:creationId xmlns:a16="http://schemas.microsoft.com/office/drawing/2014/main" id="{0362FC94-C2C2-4FE5-B5D4-71CC11796304}"/>
              </a:ext>
            </a:extLst>
          </p:cNvPr>
          <p:cNvSpPr txBox="1"/>
          <p:nvPr/>
        </p:nvSpPr>
        <p:spPr>
          <a:xfrm>
            <a:off x="1634837" y="1859340"/>
            <a:ext cx="8922326"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a:t>We ran a series of focus groups with undergraduate students to find out what they experienced as common difficulties in student life</a:t>
            </a:r>
          </a:p>
          <a:p>
            <a:pPr marL="285750" indent="-285750">
              <a:buFont typeface="Arial" panose="020B0604020202020204" pitchFamily="34" charset="0"/>
              <a:buChar char="•"/>
            </a:pPr>
            <a:r>
              <a:rPr lang="en-GB" sz="2400" dirty="0"/>
              <a:t>Making social comparisons was reported as one of the most common problems students struggled with</a:t>
            </a:r>
          </a:p>
          <a:p>
            <a:pPr marL="285750" indent="-285750">
              <a:buFont typeface="Arial" panose="020B0604020202020204" pitchFamily="34" charset="0"/>
              <a:buChar char="•"/>
            </a:pPr>
            <a:r>
              <a:rPr lang="en-GB" sz="2400" dirty="0"/>
              <a:t>We want to provide workshops to help UG students learn ways of reducing unhelpful comparisons and the distress they can cause </a:t>
            </a:r>
          </a:p>
        </p:txBody>
      </p:sp>
    </p:spTree>
    <p:extLst>
      <p:ext uri="{BB962C8B-B14F-4D97-AF65-F5344CB8AC3E}">
        <p14:creationId xmlns:p14="http://schemas.microsoft.com/office/powerpoint/2010/main" val="4177469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2ED8-F17D-44D9-BAD2-E0D5601014FA}"/>
              </a:ext>
            </a:extLst>
          </p:cNvPr>
          <p:cNvSpPr>
            <a:spLocks noGrp="1"/>
          </p:cNvSpPr>
          <p:nvPr>
            <p:ph type="ctrTitle"/>
          </p:nvPr>
        </p:nvSpPr>
        <p:spPr>
          <a:xfrm>
            <a:off x="2998177" y="967152"/>
            <a:ext cx="6013938" cy="643671"/>
          </a:xfrm>
        </p:spPr>
        <p:txBody>
          <a:bodyPr>
            <a:normAutofit/>
          </a:bodyPr>
          <a:lstStyle/>
          <a:p>
            <a:r>
              <a:rPr lang="en-GB" sz="3600" dirty="0">
                <a:solidFill>
                  <a:schemeClr val="accent1">
                    <a:lumMod val="75000"/>
                  </a:schemeClr>
                </a:solidFill>
              </a:rPr>
              <a:t>Why social comparisons?</a:t>
            </a:r>
          </a:p>
        </p:txBody>
      </p:sp>
      <p:pic>
        <p:nvPicPr>
          <p:cNvPr id="4" name="Picture 23" descr="Newcastle Master 2">
            <a:extLst>
              <a:ext uri="{FF2B5EF4-FFF2-40B4-BE49-F238E27FC236}">
                <a16:creationId xmlns:a16="http://schemas.microsoft.com/office/drawing/2014/main" id="{65B6232B-230F-4BBF-BD6A-2391A6DC743E}"/>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picture containing icon&#10;&#10;Description automatically generated">
            <a:extLst>
              <a:ext uri="{FF2B5EF4-FFF2-40B4-BE49-F238E27FC236}">
                <a16:creationId xmlns:a16="http://schemas.microsoft.com/office/drawing/2014/main" id="{DF53035C-5587-43B3-8FDE-876E126049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7" name="TextBox 6">
            <a:extLst>
              <a:ext uri="{FF2B5EF4-FFF2-40B4-BE49-F238E27FC236}">
                <a16:creationId xmlns:a16="http://schemas.microsoft.com/office/drawing/2014/main" id="{0362FC94-C2C2-4FE5-B5D4-71CC11796304}"/>
              </a:ext>
            </a:extLst>
          </p:cNvPr>
          <p:cNvSpPr txBox="1"/>
          <p:nvPr/>
        </p:nvSpPr>
        <p:spPr>
          <a:xfrm>
            <a:off x="1634837" y="1859340"/>
            <a:ext cx="8922326"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The temptation to compare ourselves to others is normal</a:t>
            </a:r>
          </a:p>
          <a:p>
            <a:pPr marL="285750" indent="-285750">
              <a:buFont typeface="Arial" panose="020B0604020202020204" pitchFamily="34" charset="0"/>
              <a:buChar char="•"/>
            </a:pPr>
            <a:r>
              <a:rPr lang="en-GB" sz="2400" dirty="0"/>
              <a:t>And the opportunities to do so are frequent! </a:t>
            </a:r>
          </a:p>
          <a:p>
            <a:pPr marL="285750" indent="-285750">
              <a:buFont typeface="Arial" panose="020B0604020202020204" pitchFamily="34" charset="0"/>
              <a:buChar char="•"/>
            </a:pPr>
            <a:endParaRPr lang="en-GB" sz="2400" dirty="0"/>
          </a:p>
        </p:txBody>
      </p:sp>
      <p:sp>
        <p:nvSpPr>
          <p:cNvPr id="3" name="TextBox 2">
            <a:extLst>
              <a:ext uri="{FF2B5EF4-FFF2-40B4-BE49-F238E27FC236}">
                <a16:creationId xmlns:a16="http://schemas.microsoft.com/office/drawing/2014/main" id="{9E335800-F272-4B13-AB28-F9677BF72BE5}"/>
              </a:ext>
            </a:extLst>
          </p:cNvPr>
          <p:cNvSpPr txBox="1"/>
          <p:nvPr/>
        </p:nvSpPr>
        <p:spPr>
          <a:xfrm>
            <a:off x="9547046" y="2977060"/>
            <a:ext cx="2190750" cy="369332"/>
          </a:xfrm>
          <a:prstGeom prst="rect">
            <a:avLst/>
          </a:prstGeom>
          <a:noFill/>
        </p:spPr>
        <p:txBody>
          <a:bodyPr wrap="square" rtlCol="0">
            <a:spAutoFit/>
          </a:bodyPr>
          <a:lstStyle/>
          <a:p>
            <a:r>
              <a:rPr lang="en-GB" dirty="0"/>
              <a:t>Influencers</a:t>
            </a:r>
          </a:p>
        </p:txBody>
      </p:sp>
      <p:sp>
        <p:nvSpPr>
          <p:cNvPr id="8" name="TextBox 7">
            <a:extLst>
              <a:ext uri="{FF2B5EF4-FFF2-40B4-BE49-F238E27FC236}">
                <a16:creationId xmlns:a16="http://schemas.microsoft.com/office/drawing/2014/main" id="{8C8F44EF-DE37-450A-8CED-736538FA4586}"/>
              </a:ext>
            </a:extLst>
          </p:cNvPr>
          <p:cNvSpPr txBox="1"/>
          <p:nvPr/>
        </p:nvSpPr>
        <p:spPr>
          <a:xfrm>
            <a:off x="7286625" y="5114925"/>
            <a:ext cx="2190750" cy="369332"/>
          </a:xfrm>
          <a:prstGeom prst="rect">
            <a:avLst/>
          </a:prstGeom>
          <a:noFill/>
        </p:spPr>
        <p:txBody>
          <a:bodyPr wrap="square" rtlCol="0">
            <a:spAutoFit/>
          </a:bodyPr>
          <a:lstStyle/>
          <a:p>
            <a:r>
              <a:rPr lang="en-GB" dirty="0"/>
              <a:t>Course mates</a:t>
            </a:r>
          </a:p>
        </p:txBody>
      </p:sp>
      <p:sp>
        <p:nvSpPr>
          <p:cNvPr id="9" name="TextBox 8">
            <a:extLst>
              <a:ext uri="{FF2B5EF4-FFF2-40B4-BE49-F238E27FC236}">
                <a16:creationId xmlns:a16="http://schemas.microsoft.com/office/drawing/2014/main" id="{05BFC352-2316-4776-B0D0-95F842D7C329}"/>
              </a:ext>
            </a:extLst>
          </p:cNvPr>
          <p:cNvSpPr txBox="1"/>
          <p:nvPr/>
        </p:nvSpPr>
        <p:spPr>
          <a:xfrm>
            <a:off x="6005146" y="3059669"/>
            <a:ext cx="2190750" cy="369332"/>
          </a:xfrm>
          <a:prstGeom prst="rect">
            <a:avLst/>
          </a:prstGeom>
          <a:noFill/>
        </p:spPr>
        <p:txBody>
          <a:bodyPr wrap="square" rtlCol="0">
            <a:spAutoFit/>
          </a:bodyPr>
          <a:lstStyle/>
          <a:p>
            <a:r>
              <a:rPr lang="en-GB" dirty="0"/>
              <a:t>Siblings</a:t>
            </a:r>
          </a:p>
        </p:txBody>
      </p:sp>
      <p:sp>
        <p:nvSpPr>
          <p:cNvPr id="10" name="TextBox 9">
            <a:extLst>
              <a:ext uri="{FF2B5EF4-FFF2-40B4-BE49-F238E27FC236}">
                <a16:creationId xmlns:a16="http://schemas.microsoft.com/office/drawing/2014/main" id="{FB77D9D0-A5F5-4083-8951-5F953FEA5575}"/>
              </a:ext>
            </a:extLst>
          </p:cNvPr>
          <p:cNvSpPr txBox="1"/>
          <p:nvPr/>
        </p:nvSpPr>
        <p:spPr>
          <a:xfrm>
            <a:off x="981075" y="5074206"/>
            <a:ext cx="2190750" cy="369332"/>
          </a:xfrm>
          <a:prstGeom prst="rect">
            <a:avLst/>
          </a:prstGeom>
          <a:noFill/>
        </p:spPr>
        <p:txBody>
          <a:bodyPr wrap="square" rtlCol="0">
            <a:spAutoFit/>
          </a:bodyPr>
          <a:lstStyle/>
          <a:p>
            <a:r>
              <a:rPr lang="en-GB" dirty="0"/>
              <a:t>Friends from school</a:t>
            </a:r>
          </a:p>
        </p:txBody>
      </p:sp>
      <p:sp>
        <p:nvSpPr>
          <p:cNvPr id="11" name="TextBox 10">
            <a:extLst>
              <a:ext uri="{FF2B5EF4-FFF2-40B4-BE49-F238E27FC236}">
                <a16:creationId xmlns:a16="http://schemas.microsoft.com/office/drawing/2014/main" id="{BB9EA11A-5051-4D55-A412-02418416D8D5}"/>
              </a:ext>
            </a:extLst>
          </p:cNvPr>
          <p:cNvSpPr txBox="1"/>
          <p:nvPr/>
        </p:nvSpPr>
        <p:spPr>
          <a:xfrm>
            <a:off x="4267200" y="4259998"/>
            <a:ext cx="2190750" cy="369332"/>
          </a:xfrm>
          <a:prstGeom prst="rect">
            <a:avLst/>
          </a:prstGeom>
          <a:noFill/>
        </p:spPr>
        <p:txBody>
          <a:bodyPr wrap="square" rtlCol="0">
            <a:spAutoFit/>
          </a:bodyPr>
          <a:lstStyle/>
          <a:p>
            <a:r>
              <a:rPr lang="en-GB" dirty="0"/>
              <a:t>Ourselves</a:t>
            </a:r>
          </a:p>
        </p:txBody>
      </p:sp>
      <p:sp>
        <p:nvSpPr>
          <p:cNvPr id="12" name="TextBox 11">
            <a:extLst>
              <a:ext uri="{FF2B5EF4-FFF2-40B4-BE49-F238E27FC236}">
                <a16:creationId xmlns:a16="http://schemas.microsoft.com/office/drawing/2014/main" id="{2605F4B2-C707-4DE1-8EE5-DB02FC4D36F0}"/>
              </a:ext>
            </a:extLst>
          </p:cNvPr>
          <p:cNvSpPr txBox="1"/>
          <p:nvPr/>
        </p:nvSpPr>
        <p:spPr>
          <a:xfrm>
            <a:off x="8158706" y="3717965"/>
            <a:ext cx="2190750" cy="369332"/>
          </a:xfrm>
          <a:prstGeom prst="rect">
            <a:avLst/>
          </a:prstGeom>
          <a:noFill/>
        </p:spPr>
        <p:txBody>
          <a:bodyPr wrap="square" rtlCol="0">
            <a:spAutoFit/>
          </a:bodyPr>
          <a:lstStyle/>
          <a:p>
            <a:r>
              <a:rPr lang="en-GB" dirty="0"/>
              <a:t>Work colleagues</a:t>
            </a:r>
          </a:p>
        </p:txBody>
      </p:sp>
      <p:sp>
        <p:nvSpPr>
          <p:cNvPr id="13" name="TextBox 12">
            <a:extLst>
              <a:ext uri="{FF2B5EF4-FFF2-40B4-BE49-F238E27FC236}">
                <a16:creationId xmlns:a16="http://schemas.microsoft.com/office/drawing/2014/main" id="{515DBB12-5A6F-427B-A2F4-86B5FE8585E1}"/>
              </a:ext>
            </a:extLst>
          </p:cNvPr>
          <p:cNvSpPr txBox="1"/>
          <p:nvPr/>
        </p:nvSpPr>
        <p:spPr>
          <a:xfrm>
            <a:off x="4267200" y="5706182"/>
            <a:ext cx="2190750" cy="369332"/>
          </a:xfrm>
          <a:prstGeom prst="rect">
            <a:avLst/>
          </a:prstGeom>
          <a:noFill/>
        </p:spPr>
        <p:txBody>
          <a:bodyPr wrap="square" rtlCol="0">
            <a:spAutoFit/>
          </a:bodyPr>
          <a:lstStyle/>
          <a:p>
            <a:r>
              <a:rPr lang="en-GB" dirty="0"/>
              <a:t>People we don’t like</a:t>
            </a:r>
          </a:p>
        </p:txBody>
      </p:sp>
      <p:sp>
        <p:nvSpPr>
          <p:cNvPr id="14" name="TextBox 13">
            <a:extLst>
              <a:ext uri="{FF2B5EF4-FFF2-40B4-BE49-F238E27FC236}">
                <a16:creationId xmlns:a16="http://schemas.microsoft.com/office/drawing/2014/main" id="{DF3C7F8F-5CF3-4444-8075-27A1479FB339}"/>
              </a:ext>
            </a:extLst>
          </p:cNvPr>
          <p:cNvSpPr txBox="1"/>
          <p:nvPr/>
        </p:nvSpPr>
        <p:spPr>
          <a:xfrm>
            <a:off x="9461788" y="5682005"/>
            <a:ext cx="2190750" cy="369332"/>
          </a:xfrm>
          <a:prstGeom prst="rect">
            <a:avLst/>
          </a:prstGeom>
          <a:noFill/>
        </p:spPr>
        <p:txBody>
          <a:bodyPr wrap="square" rtlCol="0">
            <a:spAutoFit/>
          </a:bodyPr>
          <a:lstStyle/>
          <a:p>
            <a:r>
              <a:rPr lang="en-GB" dirty="0"/>
              <a:t>Celebrities</a:t>
            </a:r>
          </a:p>
        </p:txBody>
      </p:sp>
      <p:sp>
        <p:nvSpPr>
          <p:cNvPr id="15" name="TextBox 14">
            <a:extLst>
              <a:ext uri="{FF2B5EF4-FFF2-40B4-BE49-F238E27FC236}">
                <a16:creationId xmlns:a16="http://schemas.microsoft.com/office/drawing/2014/main" id="{56E4AFD6-A32D-449D-8A8B-B9A7B38B6BE8}"/>
              </a:ext>
            </a:extLst>
          </p:cNvPr>
          <p:cNvSpPr txBox="1"/>
          <p:nvPr/>
        </p:nvSpPr>
        <p:spPr>
          <a:xfrm>
            <a:off x="647700" y="3019485"/>
            <a:ext cx="2190750" cy="369332"/>
          </a:xfrm>
          <a:prstGeom prst="rect">
            <a:avLst/>
          </a:prstGeom>
          <a:noFill/>
        </p:spPr>
        <p:txBody>
          <a:bodyPr wrap="square" rtlCol="0">
            <a:spAutoFit/>
          </a:bodyPr>
          <a:lstStyle/>
          <a:p>
            <a:r>
              <a:rPr lang="en-GB" dirty="0"/>
              <a:t>Role models</a:t>
            </a:r>
          </a:p>
        </p:txBody>
      </p:sp>
      <p:sp>
        <p:nvSpPr>
          <p:cNvPr id="16" name="TextBox 15">
            <a:extLst>
              <a:ext uri="{FF2B5EF4-FFF2-40B4-BE49-F238E27FC236}">
                <a16:creationId xmlns:a16="http://schemas.microsoft.com/office/drawing/2014/main" id="{DB3493EC-640A-4F16-BF96-19C446477685}"/>
              </a:ext>
            </a:extLst>
          </p:cNvPr>
          <p:cNvSpPr txBox="1"/>
          <p:nvPr/>
        </p:nvSpPr>
        <p:spPr>
          <a:xfrm>
            <a:off x="2409825" y="3429000"/>
            <a:ext cx="2190750" cy="369332"/>
          </a:xfrm>
          <a:prstGeom prst="rect">
            <a:avLst/>
          </a:prstGeom>
          <a:noFill/>
        </p:spPr>
        <p:txBody>
          <a:bodyPr wrap="square" rtlCol="0">
            <a:spAutoFit/>
          </a:bodyPr>
          <a:lstStyle/>
          <a:p>
            <a:r>
              <a:rPr lang="en-GB" dirty="0"/>
              <a:t>Housemates</a:t>
            </a:r>
          </a:p>
        </p:txBody>
      </p:sp>
    </p:spTree>
    <p:extLst>
      <p:ext uri="{BB962C8B-B14F-4D97-AF65-F5344CB8AC3E}">
        <p14:creationId xmlns:p14="http://schemas.microsoft.com/office/powerpoint/2010/main" val="4204915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descr="Newcastle Master 2">
            <a:extLst>
              <a:ext uri="{FF2B5EF4-FFF2-40B4-BE49-F238E27FC236}">
                <a16:creationId xmlns:a16="http://schemas.microsoft.com/office/drawing/2014/main" id="{BA2CBBD1-A88D-452B-A747-7E2158E36D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8588"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27F82763-D481-4C03-A7C8-4EE9CE76387D}"/>
              </a:ext>
            </a:extLst>
          </p:cNvPr>
          <p:cNvSpPr txBox="1"/>
          <p:nvPr/>
        </p:nvSpPr>
        <p:spPr>
          <a:xfrm>
            <a:off x="4775110" y="2978456"/>
            <a:ext cx="1654343" cy="369332"/>
          </a:xfrm>
          <a:prstGeom prst="rect">
            <a:avLst/>
          </a:prstGeom>
          <a:noFill/>
          <a:ln w="34925">
            <a:solidFill>
              <a:schemeClr val="accent1"/>
            </a:solidFill>
          </a:ln>
        </p:spPr>
        <p:txBody>
          <a:bodyPr wrap="square" rtlCol="0">
            <a:spAutoFit/>
          </a:bodyPr>
          <a:lstStyle/>
          <a:p>
            <a:pPr algn="ctr"/>
            <a:r>
              <a:rPr lang="en-GB" dirty="0"/>
              <a:t>Thoughts</a:t>
            </a:r>
          </a:p>
        </p:txBody>
      </p:sp>
      <p:sp>
        <p:nvSpPr>
          <p:cNvPr id="13" name="TextBox 12">
            <a:extLst>
              <a:ext uri="{FF2B5EF4-FFF2-40B4-BE49-F238E27FC236}">
                <a16:creationId xmlns:a16="http://schemas.microsoft.com/office/drawing/2014/main" id="{F726A79E-274C-47F7-B425-414B353B3128}"/>
              </a:ext>
            </a:extLst>
          </p:cNvPr>
          <p:cNvSpPr txBox="1"/>
          <p:nvPr/>
        </p:nvSpPr>
        <p:spPr>
          <a:xfrm>
            <a:off x="6994273" y="4052926"/>
            <a:ext cx="1654343" cy="369332"/>
          </a:xfrm>
          <a:prstGeom prst="rect">
            <a:avLst/>
          </a:prstGeom>
          <a:noFill/>
          <a:ln w="34925">
            <a:solidFill>
              <a:srgbClr val="FFC000"/>
            </a:solidFill>
          </a:ln>
        </p:spPr>
        <p:txBody>
          <a:bodyPr wrap="square" rtlCol="0">
            <a:spAutoFit/>
          </a:bodyPr>
          <a:lstStyle/>
          <a:p>
            <a:pPr algn="ctr"/>
            <a:r>
              <a:rPr lang="en-GB" dirty="0"/>
              <a:t>Emotions</a:t>
            </a:r>
          </a:p>
        </p:txBody>
      </p:sp>
      <p:sp>
        <p:nvSpPr>
          <p:cNvPr id="15" name="TextBox 14">
            <a:extLst>
              <a:ext uri="{FF2B5EF4-FFF2-40B4-BE49-F238E27FC236}">
                <a16:creationId xmlns:a16="http://schemas.microsoft.com/office/drawing/2014/main" id="{284A85E8-4800-4FC7-BF6E-054086063B95}"/>
              </a:ext>
            </a:extLst>
          </p:cNvPr>
          <p:cNvSpPr txBox="1"/>
          <p:nvPr/>
        </p:nvSpPr>
        <p:spPr>
          <a:xfrm>
            <a:off x="2426269" y="4052926"/>
            <a:ext cx="1654343" cy="369332"/>
          </a:xfrm>
          <a:prstGeom prst="rect">
            <a:avLst/>
          </a:prstGeom>
          <a:noFill/>
          <a:ln w="34925">
            <a:solidFill>
              <a:srgbClr val="FF0000"/>
            </a:solidFill>
          </a:ln>
        </p:spPr>
        <p:txBody>
          <a:bodyPr wrap="square" rtlCol="0">
            <a:spAutoFit/>
          </a:bodyPr>
          <a:lstStyle/>
          <a:p>
            <a:pPr algn="ctr"/>
            <a:r>
              <a:rPr lang="en-GB" dirty="0"/>
              <a:t>Behaviour</a:t>
            </a:r>
          </a:p>
        </p:txBody>
      </p:sp>
      <p:sp>
        <p:nvSpPr>
          <p:cNvPr id="23" name="TextBox 22">
            <a:extLst>
              <a:ext uri="{FF2B5EF4-FFF2-40B4-BE49-F238E27FC236}">
                <a16:creationId xmlns:a16="http://schemas.microsoft.com/office/drawing/2014/main" id="{AD27140E-C32E-4A62-8ED5-832A033D6C68}"/>
              </a:ext>
            </a:extLst>
          </p:cNvPr>
          <p:cNvSpPr txBox="1"/>
          <p:nvPr/>
        </p:nvSpPr>
        <p:spPr>
          <a:xfrm>
            <a:off x="4752532" y="1754135"/>
            <a:ext cx="1654343" cy="369332"/>
          </a:xfrm>
          <a:prstGeom prst="rect">
            <a:avLst/>
          </a:prstGeom>
          <a:noFill/>
          <a:ln w="34925">
            <a:solidFill>
              <a:srgbClr val="92D050"/>
            </a:solidFill>
          </a:ln>
        </p:spPr>
        <p:txBody>
          <a:bodyPr wrap="square" rtlCol="0">
            <a:spAutoFit/>
          </a:bodyPr>
          <a:lstStyle/>
          <a:p>
            <a:pPr algn="ctr"/>
            <a:r>
              <a:rPr lang="en-GB" dirty="0"/>
              <a:t>Trigger</a:t>
            </a:r>
          </a:p>
        </p:txBody>
      </p:sp>
      <p:cxnSp>
        <p:nvCxnSpPr>
          <p:cNvPr id="24" name="Straight Arrow Connector 23">
            <a:extLst>
              <a:ext uri="{FF2B5EF4-FFF2-40B4-BE49-F238E27FC236}">
                <a16:creationId xmlns:a16="http://schemas.microsoft.com/office/drawing/2014/main" id="{26C4D9AD-D216-43C3-BD02-41E055EF6A89}"/>
              </a:ext>
            </a:extLst>
          </p:cNvPr>
          <p:cNvCxnSpPr>
            <a:cxnSpLocks/>
          </p:cNvCxnSpPr>
          <p:nvPr/>
        </p:nvCxnSpPr>
        <p:spPr>
          <a:xfrm>
            <a:off x="5579704" y="2251659"/>
            <a:ext cx="0" cy="55666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A picture containing icon&#10;&#10;Description automatically generated">
            <a:extLst>
              <a:ext uri="{FF2B5EF4-FFF2-40B4-BE49-F238E27FC236}">
                <a16:creationId xmlns:a16="http://schemas.microsoft.com/office/drawing/2014/main" id="{A6F0DF2E-B3CF-43FB-BF53-9E209E3300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4081" y="40720"/>
            <a:ext cx="2827837" cy="1001234"/>
          </a:xfrm>
          <a:prstGeom prst="rect">
            <a:avLst/>
          </a:prstGeom>
        </p:spPr>
      </p:pic>
      <p:sp>
        <p:nvSpPr>
          <p:cNvPr id="14" name="Title 1">
            <a:extLst>
              <a:ext uri="{FF2B5EF4-FFF2-40B4-BE49-F238E27FC236}">
                <a16:creationId xmlns:a16="http://schemas.microsoft.com/office/drawing/2014/main" id="{46E00A24-ECD7-4150-85DD-8D9C3F7405A4}"/>
              </a:ext>
            </a:extLst>
          </p:cNvPr>
          <p:cNvSpPr txBox="1">
            <a:spLocks/>
          </p:cNvSpPr>
          <p:nvPr/>
        </p:nvSpPr>
        <p:spPr>
          <a:xfrm>
            <a:off x="2337433" y="651433"/>
            <a:ext cx="6751093" cy="6439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dirty="0">
                <a:solidFill>
                  <a:schemeClr val="accent1">
                    <a:lumMod val="75000"/>
                  </a:schemeClr>
                </a:solidFill>
              </a:rPr>
              <a:t>Vicious Cycles in CBT</a:t>
            </a:r>
          </a:p>
        </p:txBody>
      </p:sp>
      <p:sp>
        <p:nvSpPr>
          <p:cNvPr id="16" name="TextBox 15">
            <a:extLst>
              <a:ext uri="{FF2B5EF4-FFF2-40B4-BE49-F238E27FC236}">
                <a16:creationId xmlns:a16="http://schemas.microsoft.com/office/drawing/2014/main" id="{026DAC00-EC67-44D7-963B-4253CDCEE0E2}"/>
              </a:ext>
            </a:extLst>
          </p:cNvPr>
          <p:cNvSpPr txBox="1"/>
          <p:nvPr/>
        </p:nvSpPr>
        <p:spPr>
          <a:xfrm>
            <a:off x="4775110" y="5155130"/>
            <a:ext cx="1654343" cy="369332"/>
          </a:xfrm>
          <a:prstGeom prst="rect">
            <a:avLst/>
          </a:prstGeom>
          <a:noFill/>
          <a:ln w="34925">
            <a:solidFill>
              <a:srgbClr val="7030A0"/>
            </a:solidFill>
          </a:ln>
        </p:spPr>
        <p:txBody>
          <a:bodyPr wrap="square" rtlCol="0">
            <a:spAutoFit/>
          </a:bodyPr>
          <a:lstStyle/>
          <a:p>
            <a:pPr algn="ctr"/>
            <a:r>
              <a:rPr lang="en-GB" dirty="0"/>
              <a:t>Physical</a:t>
            </a:r>
          </a:p>
        </p:txBody>
      </p:sp>
      <p:cxnSp>
        <p:nvCxnSpPr>
          <p:cNvPr id="7" name="Straight Arrow Connector 6">
            <a:extLst>
              <a:ext uri="{FF2B5EF4-FFF2-40B4-BE49-F238E27FC236}">
                <a16:creationId xmlns:a16="http://schemas.microsoft.com/office/drawing/2014/main" id="{3B1F51B7-D0F3-419F-A74E-3C4E739ADE9B}"/>
              </a:ext>
            </a:extLst>
          </p:cNvPr>
          <p:cNvCxnSpPr/>
          <p:nvPr/>
        </p:nvCxnSpPr>
        <p:spPr>
          <a:xfrm>
            <a:off x="5602281" y="3526392"/>
            <a:ext cx="0" cy="142240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79FC1EC-1A36-47CD-BDBF-8C673FAF1EBB}"/>
              </a:ext>
            </a:extLst>
          </p:cNvPr>
          <p:cNvCxnSpPr>
            <a:cxnSpLocks/>
          </p:cNvCxnSpPr>
          <p:nvPr/>
        </p:nvCxnSpPr>
        <p:spPr>
          <a:xfrm>
            <a:off x="4241970" y="4237592"/>
            <a:ext cx="2610386" cy="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9F0703A-D158-44E0-A659-7B65DAF43D21}"/>
              </a:ext>
            </a:extLst>
          </p:cNvPr>
          <p:cNvCxnSpPr>
            <a:cxnSpLocks/>
          </p:cNvCxnSpPr>
          <p:nvPr/>
        </p:nvCxnSpPr>
        <p:spPr>
          <a:xfrm flipH="1">
            <a:off x="3253440" y="3163122"/>
            <a:ext cx="1389286" cy="731545"/>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C9CC36C-E825-4194-BB77-102F08EDC08C}"/>
              </a:ext>
            </a:extLst>
          </p:cNvPr>
          <p:cNvCxnSpPr>
            <a:cxnSpLocks/>
          </p:cNvCxnSpPr>
          <p:nvPr/>
        </p:nvCxnSpPr>
        <p:spPr>
          <a:xfrm>
            <a:off x="6550549" y="3183467"/>
            <a:ext cx="1270895" cy="711200"/>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A75BF96-6E32-4119-A95D-E9AE9F037D53}"/>
              </a:ext>
            </a:extLst>
          </p:cNvPr>
          <p:cNvCxnSpPr>
            <a:cxnSpLocks/>
          </p:cNvCxnSpPr>
          <p:nvPr/>
        </p:nvCxnSpPr>
        <p:spPr>
          <a:xfrm>
            <a:off x="3253440" y="4605867"/>
            <a:ext cx="1383983" cy="733929"/>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AA09AEA-DC2F-424B-BCB9-2DF00826D4F2}"/>
              </a:ext>
            </a:extLst>
          </p:cNvPr>
          <p:cNvCxnSpPr>
            <a:cxnSpLocks/>
          </p:cNvCxnSpPr>
          <p:nvPr/>
        </p:nvCxnSpPr>
        <p:spPr>
          <a:xfrm flipH="1">
            <a:off x="6550549" y="4605867"/>
            <a:ext cx="1270895" cy="733929"/>
          </a:xfrm>
          <a:prstGeom prst="straightConnector1">
            <a:avLst/>
          </a:prstGeom>
          <a:ln w="317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2345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C83A9A2B8A7E24C964B20350896AF9B" ma:contentTypeVersion="4" ma:contentTypeDescription="Create a new document." ma:contentTypeScope="" ma:versionID="8a0363e36cd70eb390382cbc8eb717b3">
  <xsd:schema xmlns:xsd="http://www.w3.org/2001/XMLSchema" xmlns:xs="http://www.w3.org/2001/XMLSchema" xmlns:p="http://schemas.microsoft.com/office/2006/metadata/properties" xmlns:ns2="0524af6f-022a-419e-8cc9-6f38579451e0" targetNamespace="http://schemas.microsoft.com/office/2006/metadata/properties" ma:root="true" ma:fieldsID="3389b037fa567cc408b222ae73cec1a5" ns2:_="">
    <xsd:import namespace="0524af6f-022a-419e-8cc9-6f38579451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24af6f-022a-419e-8cc9-6f38579451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5A3FCB-461A-4CCF-B253-394267EC961A}">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0524af6f-022a-419e-8cc9-6f38579451e0"/>
    <ds:schemaRef ds:uri="http://www.w3.org/XML/1998/namespace"/>
  </ds:schemaRefs>
</ds:datastoreItem>
</file>

<file path=customXml/itemProps2.xml><?xml version="1.0" encoding="utf-8"?>
<ds:datastoreItem xmlns:ds="http://schemas.openxmlformats.org/officeDocument/2006/customXml" ds:itemID="{C9BB3A46-7ABF-474A-A412-5D87304AD7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24af6f-022a-419e-8cc9-6f38579451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F34F3A-B93F-4DAF-B817-B3CF4F251D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10878</TotalTime>
  <Words>2530</Words>
  <Application>Microsoft Office PowerPoint</Application>
  <PresentationFormat>Widescreen</PresentationFormat>
  <Paragraphs>237</Paragraphs>
  <Slides>36</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Mind Management Skills Workshops</vt:lpstr>
      <vt:lpstr>Housekeeping</vt:lpstr>
      <vt:lpstr>Further Support</vt:lpstr>
      <vt:lpstr>Questionnaire</vt:lpstr>
      <vt:lpstr>What is CBT?</vt:lpstr>
      <vt:lpstr>Goals for today</vt:lpstr>
      <vt:lpstr>Why social comparisons?</vt:lpstr>
      <vt:lpstr>Why social comparisons?</vt:lpstr>
      <vt:lpstr>PowerPoint Presentation</vt:lpstr>
      <vt:lpstr>PowerPoint Presentation</vt:lpstr>
      <vt:lpstr>PowerPoint Presentation</vt:lpstr>
      <vt:lpstr>Exercise – the vicious cycle</vt:lpstr>
      <vt:lpstr>The power of “noticing”</vt:lpstr>
      <vt:lpstr>The River</vt:lpstr>
      <vt:lpstr>The role of our attention</vt:lpstr>
      <vt:lpstr>The role of our attention</vt:lpstr>
      <vt:lpstr>The role of our attention</vt:lpstr>
      <vt:lpstr>PowerPoint Presentation</vt:lpstr>
      <vt:lpstr>Exercise – changing the focus of attention</vt:lpstr>
      <vt:lpstr>Feedback</vt:lpstr>
      <vt:lpstr>Unhelpful Thought Patterns</vt:lpstr>
      <vt:lpstr>Unhelpful Thought Patterns</vt:lpstr>
      <vt:lpstr>Exercise</vt:lpstr>
      <vt:lpstr>The effect of social media </vt:lpstr>
      <vt:lpstr>The effect of social media </vt:lpstr>
      <vt:lpstr>PowerPoint Presentation</vt:lpstr>
      <vt:lpstr>What hooks us in? </vt:lpstr>
      <vt:lpstr>What are the consequences?</vt:lpstr>
      <vt:lpstr>Tips to consider</vt:lpstr>
      <vt:lpstr>Learning to respond helpfully</vt:lpstr>
      <vt:lpstr>PowerPoint Presentation</vt:lpstr>
      <vt:lpstr>PowerPoint Presentation</vt:lpstr>
      <vt:lpstr>Exercise – learning to respond helpfully</vt:lpstr>
      <vt:lpstr>Key Messages</vt:lpstr>
      <vt:lpstr>Homework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 Management Skills Workshops</dc:title>
  <dc:creator>Laura Stevenson</dc:creator>
  <cp:lastModifiedBy>Stephen Holland</cp:lastModifiedBy>
  <cp:revision>85</cp:revision>
  <dcterms:created xsi:type="dcterms:W3CDTF">2020-10-08T15:28:21Z</dcterms:created>
  <dcterms:modified xsi:type="dcterms:W3CDTF">2022-03-11T11:04:41Z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0x0101004C83A9A2B8A7E24C964B20350896AF9B</vt:lpwstr>
  </property>
</Properties>
</file>